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0"/>
  </p:notesMasterIdLst>
  <p:handoutMasterIdLst>
    <p:handoutMasterId r:id="rId81"/>
  </p:handoutMasterIdLst>
  <p:sldIdLst>
    <p:sldId id="258" r:id="rId2"/>
    <p:sldId id="329" r:id="rId3"/>
    <p:sldId id="330" r:id="rId4"/>
    <p:sldId id="259" r:id="rId5"/>
    <p:sldId id="336" r:id="rId6"/>
    <p:sldId id="261" r:id="rId7"/>
    <p:sldId id="262" r:id="rId8"/>
    <p:sldId id="263" r:id="rId9"/>
    <p:sldId id="264" r:id="rId10"/>
    <p:sldId id="265" r:id="rId11"/>
    <p:sldId id="266" r:id="rId12"/>
    <p:sldId id="267" r:id="rId13"/>
    <p:sldId id="268" r:id="rId14"/>
    <p:sldId id="269" r:id="rId15"/>
    <p:sldId id="270" r:id="rId16"/>
    <p:sldId id="331" r:id="rId17"/>
    <p:sldId id="271" r:id="rId18"/>
    <p:sldId id="272" r:id="rId19"/>
    <p:sldId id="357" r:id="rId20"/>
    <p:sldId id="274" r:id="rId21"/>
    <p:sldId id="337" r:id="rId22"/>
    <p:sldId id="338" r:id="rId23"/>
    <p:sldId id="339" r:id="rId24"/>
    <p:sldId id="340" r:id="rId25"/>
    <p:sldId id="277" r:id="rId26"/>
    <p:sldId id="341" r:id="rId27"/>
    <p:sldId id="364" r:id="rId28"/>
    <p:sldId id="359" r:id="rId29"/>
    <p:sldId id="360" r:id="rId30"/>
    <p:sldId id="361" r:id="rId31"/>
    <p:sldId id="362" r:id="rId32"/>
    <p:sldId id="367" r:id="rId33"/>
    <p:sldId id="368" r:id="rId34"/>
    <p:sldId id="363" r:id="rId35"/>
    <p:sldId id="374" r:id="rId36"/>
    <p:sldId id="365" r:id="rId37"/>
    <p:sldId id="354" r:id="rId38"/>
    <p:sldId id="369" r:id="rId39"/>
    <p:sldId id="342" r:id="rId40"/>
    <p:sldId id="343" r:id="rId41"/>
    <p:sldId id="344" r:id="rId42"/>
    <p:sldId id="278" r:id="rId43"/>
    <p:sldId id="370" r:id="rId44"/>
    <p:sldId id="335" r:id="rId45"/>
    <p:sldId id="371" r:id="rId46"/>
    <p:sldId id="372" r:id="rId47"/>
    <p:sldId id="280" r:id="rId48"/>
    <p:sldId id="373" r:id="rId49"/>
    <p:sldId id="276" r:id="rId50"/>
    <p:sldId id="332" r:id="rId51"/>
    <p:sldId id="333" r:id="rId52"/>
    <p:sldId id="334" r:id="rId53"/>
    <p:sldId id="319" r:id="rId54"/>
    <p:sldId id="320" r:id="rId55"/>
    <p:sldId id="321" r:id="rId56"/>
    <p:sldId id="281" r:id="rId57"/>
    <p:sldId id="322" r:id="rId58"/>
    <p:sldId id="282" r:id="rId59"/>
    <p:sldId id="323" r:id="rId60"/>
    <p:sldId id="283" r:id="rId61"/>
    <p:sldId id="284" r:id="rId62"/>
    <p:sldId id="286" r:id="rId63"/>
    <p:sldId id="324" r:id="rId64"/>
    <p:sldId id="285" r:id="rId65"/>
    <p:sldId id="288" r:id="rId66"/>
    <p:sldId id="289" r:id="rId67"/>
    <p:sldId id="290" r:id="rId68"/>
    <p:sldId id="307" r:id="rId69"/>
    <p:sldId id="310" r:id="rId70"/>
    <p:sldId id="311" r:id="rId71"/>
    <p:sldId id="312" r:id="rId72"/>
    <p:sldId id="313" r:id="rId73"/>
    <p:sldId id="314" r:id="rId74"/>
    <p:sldId id="327" r:id="rId75"/>
    <p:sldId id="315" r:id="rId76"/>
    <p:sldId id="316" r:id="rId77"/>
    <p:sldId id="317" r:id="rId78"/>
    <p:sldId id="318"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d, Fallon" initials="RF" lastIdx="18" clrIdx="0">
    <p:extLst>
      <p:ext uri="{19B8F6BF-5375-455C-9EA6-DF929625EA0E}">
        <p15:presenceInfo xmlns:p15="http://schemas.microsoft.com/office/powerpoint/2012/main" userId="S-1-5-21-3001319223-1061934576-41485505-4457" providerId="AD"/>
      </p:ext>
    </p:extLst>
  </p:cmAuthor>
  <p:cmAuthor id="2" name="Easterbrooks, Jamie" initials="EJ" lastIdx="5" clrIdx="1">
    <p:extLst>
      <p:ext uri="{19B8F6BF-5375-455C-9EA6-DF929625EA0E}">
        <p15:presenceInfo xmlns:p15="http://schemas.microsoft.com/office/powerpoint/2012/main" userId="S-1-5-21-3001319223-1061934576-41485505-28313" providerId="AD"/>
      </p:ext>
    </p:extLst>
  </p:cmAuthor>
  <p:cmAuthor id="3" name="Urango, Vanesa" initials="UV" lastIdx="5" clrIdx="2">
    <p:extLst>
      <p:ext uri="{19B8F6BF-5375-455C-9EA6-DF929625EA0E}">
        <p15:presenceInfo xmlns:p15="http://schemas.microsoft.com/office/powerpoint/2012/main" userId="S-1-5-21-3001319223-1061934576-41485505-16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2542"/>
    <a:srgbClr val="000000"/>
    <a:srgbClr val="B98B3F"/>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209" autoAdjust="0"/>
  </p:normalViewPr>
  <p:slideViewPr>
    <p:cSldViewPr>
      <p:cViewPr varScale="1">
        <p:scale>
          <a:sx n="91" d="100"/>
          <a:sy n="91" d="100"/>
        </p:scale>
        <p:origin x="2082" y="66"/>
      </p:cViewPr>
      <p:guideLst>
        <p:guide orient="horz" pos="2160"/>
        <p:guide pos="2880"/>
      </p:guideLst>
    </p:cSldViewPr>
  </p:slideViewPr>
  <p:outlineViewPr>
    <p:cViewPr>
      <p:scale>
        <a:sx n="33" d="100"/>
        <a:sy n="33" d="100"/>
      </p:scale>
      <p:origin x="0" y="1569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805"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image" Target="../media/image14.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FA09D-DCA0-4182-9876-CE6A7070DE40}" type="doc">
      <dgm:prSet loTypeId="urn:microsoft.com/office/officeart/2005/8/layout/pyramid1" loCatId="pyramid" qsTypeId="urn:microsoft.com/office/officeart/2005/8/quickstyle/3d3" qsCatId="3D" csTypeId="urn:microsoft.com/office/officeart/2005/8/colors/accent1_2" csCatId="accent1" phldr="1"/>
      <dgm:spPr/>
    </dgm:pt>
    <dgm:pt modelId="{F37C63C1-6AA1-4542-98E3-B05691EC6C8A}">
      <dgm:prSet phldrT="[Text]" custT="1"/>
      <dgm:spPr>
        <a:solidFill>
          <a:srgbClr val="005B51"/>
        </a:solidFill>
      </dgm:spPr>
      <dgm:t>
        <a:bodyPr/>
        <a:lstStyle/>
        <a:p>
          <a:pPr>
            <a:spcBef>
              <a:spcPct val="0"/>
            </a:spcBef>
          </a:pPr>
          <a:endParaRPr lang="en-US" sz="2800" dirty="0" smtClean="0"/>
        </a:p>
        <a:p>
          <a:pPr>
            <a:spcBef>
              <a:spcPts val="600"/>
            </a:spcBef>
          </a:pPr>
          <a:r>
            <a:rPr lang="en-US" sz="2800" dirty="0" smtClean="0">
              <a:solidFill>
                <a:schemeClr val="bg1"/>
              </a:solidFill>
            </a:rPr>
            <a:t>Cost</a:t>
          </a:r>
          <a:endParaRPr lang="en-US" sz="2800" dirty="0">
            <a:solidFill>
              <a:schemeClr val="bg1"/>
            </a:solidFill>
          </a:endParaRPr>
        </a:p>
      </dgm:t>
    </dgm:pt>
    <dgm:pt modelId="{7FB2CC16-2694-4822-99D8-1F49B368779F}" type="parTrans" cxnId="{025A7433-BE5B-4E77-9120-1828CDB218F7}">
      <dgm:prSet/>
      <dgm:spPr/>
      <dgm:t>
        <a:bodyPr/>
        <a:lstStyle/>
        <a:p>
          <a:endParaRPr lang="en-US" sz="2800"/>
        </a:p>
      </dgm:t>
    </dgm:pt>
    <dgm:pt modelId="{2281BBFF-A0DB-4606-8F1B-BC7CE4DB66BE}" type="sibTrans" cxnId="{025A7433-BE5B-4E77-9120-1828CDB218F7}">
      <dgm:prSet/>
      <dgm:spPr/>
      <dgm:t>
        <a:bodyPr/>
        <a:lstStyle/>
        <a:p>
          <a:endParaRPr lang="en-US" sz="2800"/>
        </a:p>
      </dgm:t>
    </dgm:pt>
    <dgm:pt modelId="{8CE42C2D-BADA-47D2-865C-3631F5C8D1A2}">
      <dgm:prSet phldrT="[Text]" custT="1"/>
      <dgm:spPr>
        <a:solidFill>
          <a:srgbClr val="005B51"/>
        </a:solidFill>
      </dgm:spPr>
      <dgm:t>
        <a:bodyPr/>
        <a:lstStyle/>
        <a:p>
          <a:r>
            <a:rPr lang="en-US" sz="2800" dirty="0" smtClean="0">
              <a:solidFill>
                <a:schemeClr val="bg1"/>
              </a:solidFill>
            </a:rPr>
            <a:t>Work</a:t>
          </a:r>
          <a:endParaRPr lang="en-US" sz="2800" dirty="0">
            <a:solidFill>
              <a:schemeClr val="bg1"/>
            </a:solidFill>
          </a:endParaRPr>
        </a:p>
      </dgm:t>
    </dgm:pt>
    <dgm:pt modelId="{86A2307E-94B7-4F73-8DA8-50161471ED8B}" type="parTrans" cxnId="{0DDD47B0-4807-4419-80F0-F001039609A0}">
      <dgm:prSet/>
      <dgm:spPr/>
      <dgm:t>
        <a:bodyPr/>
        <a:lstStyle/>
        <a:p>
          <a:endParaRPr lang="en-US" sz="2800"/>
        </a:p>
      </dgm:t>
    </dgm:pt>
    <dgm:pt modelId="{05E7F0EE-A0B2-4A09-B9E3-BBFA00763C13}" type="sibTrans" cxnId="{0DDD47B0-4807-4419-80F0-F001039609A0}">
      <dgm:prSet/>
      <dgm:spPr/>
      <dgm:t>
        <a:bodyPr/>
        <a:lstStyle/>
        <a:p>
          <a:endParaRPr lang="en-US" sz="2800"/>
        </a:p>
      </dgm:t>
    </dgm:pt>
    <dgm:pt modelId="{79FE3AED-CE94-4199-BFB8-8CDB752199A1}">
      <dgm:prSet phldrT="[Text]" custT="1"/>
      <dgm:spPr>
        <a:solidFill>
          <a:srgbClr val="005B51"/>
        </a:solidFill>
      </dgm:spPr>
      <dgm:t>
        <a:bodyPr/>
        <a:lstStyle/>
        <a:p>
          <a:r>
            <a:rPr lang="en-US" sz="2800" dirty="0" smtClean="0">
              <a:solidFill>
                <a:schemeClr val="bg1"/>
              </a:solidFill>
            </a:rPr>
            <a:t>Facility</a:t>
          </a:r>
          <a:endParaRPr lang="en-US" sz="2800" dirty="0">
            <a:solidFill>
              <a:schemeClr val="bg1"/>
            </a:solidFill>
          </a:endParaRPr>
        </a:p>
      </dgm:t>
    </dgm:pt>
    <dgm:pt modelId="{2EEEC184-0514-43BF-8E5F-C43D6FAD739E}" type="parTrans" cxnId="{44F81482-D88A-49EA-BB69-E4C984E21BAE}">
      <dgm:prSet/>
      <dgm:spPr/>
      <dgm:t>
        <a:bodyPr/>
        <a:lstStyle/>
        <a:p>
          <a:endParaRPr lang="en-US" sz="2800"/>
        </a:p>
      </dgm:t>
    </dgm:pt>
    <dgm:pt modelId="{AEE07853-6AE6-402F-8E3D-6078DF29984E}" type="sibTrans" cxnId="{44F81482-D88A-49EA-BB69-E4C984E21BAE}">
      <dgm:prSet/>
      <dgm:spPr/>
      <dgm:t>
        <a:bodyPr/>
        <a:lstStyle/>
        <a:p>
          <a:endParaRPr lang="en-US" sz="2800"/>
        </a:p>
      </dgm:t>
    </dgm:pt>
    <dgm:pt modelId="{B1D4AFB0-A12B-4FF4-9CB9-D6022E39D063}">
      <dgm:prSet custT="1"/>
      <dgm:spPr>
        <a:solidFill>
          <a:srgbClr val="005B51"/>
        </a:solidFill>
      </dgm:spPr>
      <dgm:t>
        <a:bodyPr/>
        <a:lstStyle/>
        <a:p>
          <a:r>
            <a:rPr lang="en-US" sz="2800" dirty="0" smtClean="0">
              <a:solidFill>
                <a:schemeClr val="bg1"/>
              </a:solidFill>
            </a:rPr>
            <a:t>Applicant</a:t>
          </a:r>
          <a:endParaRPr lang="en-US" sz="2800" dirty="0">
            <a:solidFill>
              <a:schemeClr val="bg1"/>
            </a:solidFill>
          </a:endParaRPr>
        </a:p>
      </dgm:t>
    </dgm:pt>
    <dgm:pt modelId="{B7005FC8-C86D-4E62-BEA3-D3B3813E33C4}" type="parTrans" cxnId="{0CDAAF19-069A-4A3E-A129-2FA60DD5ABEE}">
      <dgm:prSet/>
      <dgm:spPr/>
      <dgm:t>
        <a:bodyPr/>
        <a:lstStyle/>
        <a:p>
          <a:endParaRPr lang="en-US" sz="2800"/>
        </a:p>
      </dgm:t>
    </dgm:pt>
    <dgm:pt modelId="{E489DDA8-8C8A-45A2-B29F-0E0DFC5E3666}" type="sibTrans" cxnId="{0CDAAF19-069A-4A3E-A129-2FA60DD5ABEE}">
      <dgm:prSet/>
      <dgm:spPr/>
      <dgm:t>
        <a:bodyPr/>
        <a:lstStyle/>
        <a:p>
          <a:endParaRPr lang="en-US" sz="2800"/>
        </a:p>
      </dgm:t>
    </dgm:pt>
    <dgm:pt modelId="{91BA8915-3990-4786-A225-5332BA04155B}" type="pres">
      <dgm:prSet presAssocID="{74AFA09D-DCA0-4182-9876-CE6A7070DE40}" presName="Name0" presStyleCnt="0">
        <dgm:presLayoutVars>
          <dgm:dir/>
          <dgm:animLvl val="lvl"/>
          <dgm:resizeHandles val="exact"/>
        </dgm:presLayoutVars>
      </dgm:prSet>
      <dgm:spPr/>
    </dgm:pt>
    <dgm:pt modelId="{A445F998-1B78-4A19-8C80-B3511A8E27AA}" type="pres">
      <dgm:prSet presAssocID="{F37C63C1-6AA1-4542-98E3-B05691EC6C8A}" presName="Name8" presStyleCnt="0"/>
      <dgm:spPr/>
    </dgm:pt>
    <dgm:pt modelId="{2354D9F1-44F9-4FEE-8221-442C35F5603D}" type="pres">
      <dgm:prSet presAssocID="{F37C63C1-6AA1-4542-98E3-B05691EC6C8A}" presName="level" presStyleLbl="node1" presStyleIdx="0" presStyleCnt="4" custScaleY="154658">
        <dgm:presLayoutVars>
          <dgm:chMax val="1"/>
          <dgm:bulletEnabled val="1"/>
        </dgm:presLayoutVars>
      </dgm:prSet>
      <dgm:spPr/>
      <dgm:t>
        <a:bodyPr/>
        <a:lstStyle/>
        <a:p>
          <a:endParaRPr lang="en-US"/>
        </a:p>
      </dgm:t>
    </dgm:pt>
    <dgm:pt modelId="{AC23182E-C182-4F2D-9BB9-2C6A7D557AF8}" type="pres">
      <dgm:prSet presAssocID="{F37C63C1-6AA1-4542-98E3-B05691EC6C8A}" presName="levelTx" presStyleLbl="revTx" presStyleIdx="0" presStyleCnt="0">
        <dgm:presLayoutVars>
          <dgm:chMax val="1"/>
          <dgm:bulletEnabled val="1"/>
        </dgm:presLayoutVars>
      </dgm:prSet>
      <dgm:spPr/>
      <dgm:t>
        <a:bodyPr/>
        <a:lstStyle/>
        <a:p>
          <a:endParaRPr lang="en-US"/>
        </a:p>
      </dgm:t>
    </dgm:pt>
    <dgm:pt modelId="{6D6BB8A5-C3FD-4FD9-A899-FF973B4CD979}" type="pres">
      <dgm:prSet presAssocID="{8CE42C2D-BADA-47D2-865C-3631F5C8D1A2}" presName="Name8" presStyleCnt="0"/>
      <dgm:spPr/>
    </dgm:pt>
    <dgm:pt modelId="{D68E3054-D2C6-48D1-ACBC-53E3159F8E17}" type="pres">
      <dgm:prSet presAssocID="{8CE42C2D-BADA-47D2-865C-3631F5C8D1A2}" presName="level" presStyleLbl="node1" presStyleIdx="1" presStyleCnt="4">
        <dgm:presLayoutVars>
          <dgm:chMax val="1"/>
          <dgm:bulletEnabled val="1"/>
        </dgm:presLayoutVars>
      </dgm:prSet>
      <dgm:spPr/>
      <dgm:t>
        <a:bodyPr/>
        <a:lstStyle/>
        <a:p>
          <a:endParaRPr lang="en-US"/>
        </a:p>
      </dgm:t>
    </dgm:pt>
    <dgm:pt modelId="{3FC34E00-4358-45E9-909D-A227F0785370}" type="pres">
      <dgm:prSet presAssocID="{8CE42C2D-BADA-47D2-865C-3631F5C8D1A2}" presName="levelTx" presStyleLbl="revTx" presStyleIdx="0" presStyleCnt="0">
        <dgm:presLayoutVars>
          <dgm:chMax val="1"/>
          <dgm:bulletEnabled val="1"/>
        </dgm:presLayoutVars>
      </dgm:prSet>
      <dgm:spPr/>
      <dgm:t>
        <a:bodyPr/>
        <a:lstStyle/>
        <a:p>
          <a:endParaRPr lang="en-US"/>
        </a:p>
      </dgm:t>
    </dgm:pt>
    <dgm:pt modelId="{06F3C997-C6BB-49FF-B2F2-33A492270378}" type="pres">
      <dgm:prSet presAssocID="{79FE3AED-CE94-4199-BFB8-8CDB752199A1}" presName="Name8" presStyleCnt="0"/>
      <dgm:spPr/>
    </dgm:pt>
    <dgm:pt modelId="{0AEDA87B-F3F2-4760-9F0E-FB54397A56B8}" type="pres">
      <dgm:prSet presAssocID="{79FE3AED-CE94-4199-BFB8-8CDB752199A1}" presName="level" presStyleLbl="node1" presStyleIdx="2" presStyleCnt="4">
        <dgm:presLayoutVars>
          <dgm:chMax val="1"/>
          <dgm:bulletEnabled val="1"/>
        </dgm:presLayoutVars>
      </dgm:prSet>
      <dgm:spPr/>
      <dgm:t>
        <a:bodyPr/>
        <a:lstStyle/>
        <a:p>
          <a:endParaRPr lang="en-US"/>
        </a:p>
      </dgm:t>
    </dgm:pt>
    <dgm:pt modelId="{0E7495AA-93E5-4845-9FB4-6519973D9E7B}" type="pres">
      <dgm:prSet presAssocID="{79FE3AED-CE94-4199-BFB8-8CDB752199A1}" presName="levelTx" presStyleLbl="revTx" presStyleIdx="0" presStyleCnt="0">
        <dgm:presLayoutVars>
          <dgm:chMax val="1"/>
          <dgm:bulletEnabled val="1"/>
        </dgm:presLayoutVars>
      </dgm:prSet>
      <dgm:spPr/>
      <dgm:t>
        <a:bodyPr/>
        <a:lstStyle/>
        <a:p>
          <a:endParaRPr lang="en-US"/>
        </a:p>
      </dgm:t>
    </dgm:pt>
    <dgm:pt modelId="{397C6465-5C39-441A-A005-7C6D6D35F712}" type="pres">
      <dgm:prSet presAssocID="{B1D4AFB0-A12B-4FF4-9CB9-D6022E39D063}" presName="Name8" presStyleCnt="0"/>
      <dgm:spPr/>
    </dgm:pt>
    <dgm:pt modelId="{E7CC4F1A-3382-4D29-9578-EC64CF39C6DB}" type="pres">
      <dgm:prSet presAssocID="{B1D4AFB0-A12B-4FF4-9CB9-D6022E39D063}" presName="level" presStyleLbl="node1" presStyleIdx="3" presStyleCnt="4">
        <dgm:presLayoutVars>
          <dgm:chMax val="1"/>
          <dgm:bulletEnabled val="1"/>
        </dgm:presLayoutVars>
      </dgm:prSet>
      <dgm:spPr/>
      <dgm:t>
        <a:bodyPr/>
        <a:lstStyle/>
        <a:p>
          <a:endParaRPr lang="en-US"/>
        </a:p>
      </dgm:t>
    </dgm:pt>
    <dgm:pt modelId="{A93C62D0-D353-49DD-809A-4D7B7DCAE7CF}" type="pres">
      <dgm:prSet presAssocID="{B1D4AFB0-A12B-4FF4-9CB9-D6022E39D063}" presName="levelTx" presStyleLbl="revTx" presStyleIdx="0" presStyleCnt="0">
        <dgm:presLayoutVars>
          <dgm:chMax val="1"/>
          <dgm:bulletEnabled val="1"/>
        </dgm:presLayoutVars>
      </dgm:prSet>
      <dgm:spPr/>
      <dgm:t>
        <a:bodyPr/>
        <a:lstStyle/>
        <a:p>
          <a:endParaRPr lang="en-US"/>
        </a:p>
      </dgm:t>
    </dgm:pt>
  </dgm:ptLst>
  <dgm:cxnLst>
    <dgm:cxn modelId="{3B810153-C9D1-4266-8457-D29A8178F64A}" type="presOf" srcId="{74AFA09D-DCA0-4182-9876-CE6A7070DE40}" destId="{91BA8915-3990-4786-A225-5332BA04155B}" srcOrd="0" destOrd="0" presId="urn:microsoft.com/office/officeart/2005/8/layout/pyramid1"/>
    <dgm:cxn modelId="{3FE94A3B-99EB-4537-89BD-906D955527D7}" type="presOf" srcId="{B1D4AFB0-A12B-4FF4-9CB9-D6022E39D063}" destId="{A93C62D0-D353-49DD-809A-4D7B7DCAE7CF}" srcOrd="1" destOrd="0" presId="urn:microsoft.com/office/officeart/2005/8/layout/pyramid1"/>
    <dgm:cxn modelId="{0DDD47B0-4807-4419-80F0-F001039609A0}" srcId="{74AFA09D-DCA0-4182-9876-CE6A7070DE40}" destId="{8CE42C2D-BADA-47D2-865C-3631F5C8D1A2}" srcOrd="1" destOrd="0" parTransId="{86A2307E-94B7-4F73-8DA8-50161471ED8B}" sibTransId="{05E7F0EE-A0B2-4A09-B9E3-BBFA00763C13}"/>
    <dgm:cxn modelId="{F575BBD8-8B32-45A7-81A4-128F9F954840}" type="presOf" srcId="{B1D4AFB0-A12B-4FF4-9CB9-D6022E39D063}" destId="{E7CC4F1A-3382-4D29-9578-EC64CF39C6DB}" srcOrd="0" destOrd="0" presId="urn:microsoft.com/office/officeart/2005/8/layout/pyramid1"/>
    <dgm:cxn modelId="{8BA543E8-3667-43A4-8FC0-0241219C9CA6}" type="presOf" srcId="{8CE42C2D-BADA-47D2-865C-3631F5C8D1A2}" destId="{D68E3054-D2C6-48D1-ACBC-53E3159F8E17}" srcOrd="0" destOrd="0" presId="urn:microsoft.com/office/officeart/2005/8/layout/pyramid1"/>
    <dgm:cxn modelId="{025A7433-BE5B-4E77-9120-1828CDB218F7}" srcId="{74AFA09D-DCA0-4182-9876-CE6A7070DE40}" destId="{F37C63C1-6AA1-4542-98E3-B05691EC6C8A}" srcOrd="0" destOrd="0" parTransId="{7FB2CC16-2694-4822-99D8-1F49B368779F}" sibTransId="{2281BBFF-A0DB-4606-8F1B-BC7CE4DB66BE}"/>
    <dgm:cxn modelId="{CE99AB07-B66A-41FE-BBDE-EEDDF0B1D8B9}" type="presOf" srcId="{79FE3AED-CE94-4199-BFB8-8CDB752199A1}" destId="{0E7495AA-93E5-4845-9FB4-6519973D9E7B}" srcOrd="1" destOrd="0" presId="urn:microsoft.com/office/officeart/2005/8/layout/pyramid1"/>
    <dgm:cxn modelId="{8059C5F2-E754-492F-BC6F-07357EAFC1D0}" type="presOf" srcId="{8CE42C2D-BADA-47D2-865C-3631F5C8D1A2}" destId="{3FC34E00-4358-45E9-909D-A227F0785370}" srcOrd="1" destOrd="0" presId="urn:microsoft.com/office/officeart/2005/8/layout/pyramid1"/>
    <dgm:cxn modelId="{C2B36340-521F-4BF6-9BE2-24B0A50D2CD4}" type="presOf" srcId="{F37C63C1-6AA1-4542-98E3-B05691EC6C8A}" destId="{AC23182E-C182-4F2D-9BB9-2C6A7D557AF8}" srcOrd="1" destOrd="0" presId="urn:microsoft.com/office/officeart/2005/8/layout/pyramid1"/>
    <dgm:cxn modelId="{126F867F-23DF-4039-BAA1-7E37A90A58A8}" type="presOf" srcId="{F37C63C1-6AA1-4542-98E3-B05691EC6C8A}" destId="{2354D9F1-44F9-4FEE-8221-442C35F5603D}" srcOrd="0" destOrd="0" presId="urn:microsoft.com/office/officeart/2005/8/layout/pyramid1"/>
    <dgm:cxn modelId="{44F81482-D88A-49EA-BB69-E4C984E21BAE}" srcId="{74AFA09D-DCA0-4182-9876-CE6A7070DE40}" destId="{79FE3AED-CE94-4199-BFB8-8CDB752199A1}" srcOrd="2" destOrd="0" parTransId="{2EEEC184-0514-43BF-8E5F-C43D6FAD739E}" sibTransId="{AEE07853-6AE6-402F-8E3D-6078DF29984E}"/>
    <dgm:cxn modelId="{0CDAAF19-069A-4A3E-A129-2FA60DD5ABEE}" srcId="{74AFA09D-DCA0-4182-9876-CE6A7070DE40}" destId="{B1D4AFB0-A12B-4FF4-9CB9-D6022E39D063}" srcOrd="3" destOrd="0" parTransId="{B7005FC8-C86D-4E62-BEA3-D3B3813E33C4}" sibTransId="{E489DDA8-8C8A-45A2-B29F-0E0DFC5E3666}"/>
    <dgm:cxn modelId="{7AC9EE42-2E2E-4028-849D-B84F01D0EFA0}" type="presOf" srcId="{79FE3AED-CE94-4199-BFB8-8CDB752199A1}" destId="{0AEDA87B-F3F2-4760-9F0E-FB54397A56B8}" srcOrd="0" destOrd="0" presId="urn:microsoft.com/office/officeart/2005/8/layout/pyramid1"/>
    <dgm:cxn modelId="{338CD418-5D3C-400B-ADC3-481530485F75}" type="presParOf" srcId="{91BA8915-3990-4786-A225-5332BA04155B}" destId="{A445F998-1B78-4A19-8C80-B3511A8E27AA}" srcOrd="0" destOrd="0" presId="urn:microsoft.com/office/officeart/2005/8/layout/pyramid1"/>
    <dgm:cxn modelId="{DE8AD3BD-20E8-415A-96F1-D8F2802175CA}" type="presParOf" srcId="{A445F998-1B78-4A19-8C80-B3511A8E27AA}" destId="{2354D9F1-44F9-4FEE-8221-442C35F5603D}" srcOrd="0" destOrd="0" presId="urn:microsoft.com/office/officeart/2005/8/layout/pyramid1"/>
    <dgm:cxn modelId="{5EFDBDBA-ABC7-4E37-9A80-1C049512F1FF}" type="presParOf" srcId="{A445F998-1B78-4A19-8C80-B3511A8E27AA}" destId="{AC23182E-C182-4F2D-9BB9-2C6A7D557AF8}" srcOrd="1" destOrd="0" presId="urn:microsoft.com/office/officeart/2005/8/layout/pyramid1"/>
    <dgm:cxn modelId="{2753A1B9-4AB3-4047-BFF0-4E344CCA6A03}" type="presParOf" srcId="{91BA8915-3990-4786-A225-5332BA04155B}" destId="{6D6BB8A5-C3FD-4FD9-A899-FF973B4CD979}" srcOrd="1" destOrd="0" presId="urn:microsoft.com/office/officeart/2005/8/layout/pyramid1"/>
    <dgm:cxn modelId="{9E982710-F211-41E5-A2FC-EBFD73FF28E3}" type="presParOf" srcId="{6D6BB8A5-C3FD-4FD9-A899-FF973B4CD979}" destId="{D68E3054-D2C6-48D1-ACBC-53E3159F8E17}" srcOrd="0" destOrd="0" presId="urn:microsoft.com/office/officeart/2005/8/layout/pyramid1"/>
    <dgm:cxn modelId="{60F6731B-6158-4D66-A1F7-C966CC764BAC}" type="presParOf" srcId="{6D6BB8A5-C3FD-4FD9-A899-FF973B4CD979}" destId="{3FC34E00-4358-45E9-909D-A227F0785370}" srcOrd="1" destOrd="0" presId="urn:microsoft.com/office/officeart/2005/8/layout/pyramid1"/>
    <dgm:cxn modelId="{5B4CAEB1-2913-4B5D-BF2E-FAA6F8E0371B}" type="presParOf" srcId="{91BA8915-3990-4786-A225-5332BA04155B}" destId="{06F3C997-C6BB-49FF-B2F2-33A492270378}" srcOrd="2" destOrd="0" presId="urn:microsoft.com/office/officeart/2005/8/layout/pyramid1"/>
    <dgm:cxn modelId="{5CF71EA6-CC40-49DC-A5CB-CA5BEB302888}" type="presParOf" srcId="{06F3C997-C6BB-49FF-B2F2-33A492270378}" destId="{0AEDA87B-F3F2-4760-9F0E-FB54397A56B8}" srcOrd="0" destOrd="0" presId="urn:microsoft.com/office/officeart/2005/8/layout/pyramid1"/>
    <dgm:cxn modelId="{76FE00EB-CEF2-423E-8957-E462C42ACEE5}" type="presParOf" srcId="{06F3C997-C6BB-49FF-B2F2-33A492270378}" destId="{0E7495AA-93E5-4845-9FB4-6519973D9E7B}" srcOrd="1" destOrd="0" presId="urn:microsoft.com/office/officeart/2005/8/layout/pyramid1"/>
    <dgm:cxn modelId="{A130714D-90A2-4C4B-89CD-97713AA6D47F}" type="presParOf" srcId="{91BA8915-3990-4786-A225-5332BA04155B}" destId="{397C6465-5C39-441A-A005-7C6D6D35F712}" srcOrd="3" destOrd="0" presId="urn:microsoft.com/office/officeart/2005/8/layout/pyramid1"/>
    <dgm:cxn modelId="{7AA72A6A-5A6B-4258-B5C2-19533D81FC2B}" type="presParOf" srcId="{397C6465-5C39-441A-A005-7C6D6D35F712}" destId="{E7CC4F1A-3382-4D29-9578-EC64CF39C6DB}" srcOrd="0" destOrd="0" presId="urn:microsoft.com/office/officeart/2005/8/layout/pyramid1"/>
    <dgm:cxn modelId="{7BBA91FB-B845-4BCC-8AE3-03BC10D2563B}" type="presParOf" srcId="{397C6465-5C39-441A-A005-7C6D6D35F712}" destId="{A93C62D0-D353-49DD-809A-4D7B7DCAE7C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9C3472F-4A47-48CD-AF35-FCFA1FA99667}" type="doc">
      <dgm:prSet loTypeId="urn:microsoft.com/office/officeart/2005/8/layout/pList2#1" loCatId="list" qsTypeId="urn:microsoft.com/office/officeart/2005/8/quickstyle/simple1" qsCatId="simple" csTypeId="urn:microsoft.com/office/officeart/2005/8/colors/accent5_4" csCatId="accent5" phldr="1"/>
      <dgm:spPr/>
      <dgm:t>
        <a:bodyPr/>
        <a:lstStyle/>
        <a:p>
          <a:endParaRPr lang="en-US"/>
        </a:p>
      </dgm:t>
    </dgm:pt>
    <dgm:pt modelId="{7F89FC9C-6917-483C-A0BE-6AD1C77DD313}">
      <dgm:prSet phldrT="[Text]" custT="1"/>
      <dgm:spPr>
        <a:solidFill>
          <a:srgbClr val="C00000"/>
        </a:solidFill>
        <a:ln>
          <a:solidFill>
            <a:schemeClr val="tx1"/>
          </a:solidFill>
        </a:ln>
        <a:effectLst>
          <a:outerShdw blurRad="50800" dist="38100" dir="2700000" algn="tl" rotWithShape="0">
            <a:prstClr val="black">
              <a:alpha val="40000"/>
            </a:prstClr>
          </a:outerShdw>
        </a:effectLst>
      </dgm:spPr>
      <dgm:t>
        <a:bodyPr lIns="0" tIns="109728" rIns="0" bIns="0"/>
        <a:lstStyle/>
        <a:p>
          <a:r>
            <a:rPr lang="en-US" sz="1600" b="1" dirty="0" smtClean="0"/>
            <a:t>A</a:t>
          </a:r>
        </a:p>
        <a:p>
          <a:r>
            <a:rPr lang="en-US" sz="1400" dirty="0" smtClean="0"/>
            <a:t>Debris Removal</a:t>
          </a:r>
        </a:p>
      </dgm:t>
    </dgm:pt>
    <dgm:pt modelId="{6D80C388-E23B-4A05-BC95-927C16E07B75}" type="parTrans" cxnId="{0370B695-7197-4A6B-BCC5-9CF55465608B}">
      <dgm:prSet/>
      <dgm:spPr/>
      <dgm:t>
        <a:bodyPr/>
        <a:lstStyle/>
        <a:p>
          <a:endParaRPr lang="en-US"/>
        </a:p>
      </dgm:t>
    </dgm:pt>
    <dgm:pt modelId="{5D3F0031-8E0D-43F0-BE23-B4FFA397B503}" type="sibTrans" cxnId="{0370B695-7197-4A6B-BCC5-9CF55465608B}">
      <dgm:prSet/>
      <dgm:spPr/>
      <dgm:t>
        <a:bodyPr/>
        <a:lstStyle/>
        <a:p>
          <a:endParaRPr lang="en-US"/>
        </a:p>
      </dgm:t>
    </dgm:pt>
    <dgm:pt modelId="{DDC34A62-C192-43C7-A287-3034ACED18A2}">
      <dgm:prSet phldrT="[Text]" custT="1"/>
      <dgm:spPr>
        <a:solidFill>
          <a:srgbClr val="B98B3F"/>
        </a:solidFill>
        <a:effectLst>
          <a:outerShdw blurRad="50800" dist="38100" dir="2700000" algn="tl" rotWithShape="0">
            <a:prstClr val="black">
              <a:alpha val="40000"/>
            </a:prstClr>
          </a:outerShdw>
        </a:effectLst>
      </dgm:spPr>
      <dgm:t>
        <a:bodyPr lIns="0" rIns="0"/>
        <a:lstStyle/>
        <a:p>
          <a:r>
            <a:rPr lang="en-US" sz="1600" b="1" dirty="0" smtClean="0"/>
            <a:t>E</a:t>
          </a:r>
        </a:p>
        <a:p>
          <a:r>
            <a:rPr lang="en-US" sz="1400" dirty="0" smtClean="0"/>
            <a:t>Buildings &amp; Equipment </a:t>
          </a:r>
          <a:endParaRPr lang="en-US" sz="1400" dirty="0"/>
        </a:p>
      </dgm:t>
    </dgm:pt>
    <dgm:pt modelId="{B97CBDE5-0BF5-4E80-A801-756C1653E464}" type="parTrans" cxnId="{C656A13E-E87D-4BD6-90C9-2C6E262B258E}">
      <dgm:prSet/>
      <dgm:spPr/>
      <dgm:t>
        <a:bodyPr/>
        <a:lstStyle/>
        <a:p>
          <a:endParaRPr lang="en-US"/>
        </a:p>
      </dgm:t>
    </dgm:pt>
    <dgm:pt modelId="{3C62ECA5-9C4D-4BB3-BDF8-1A00AC651359}" type="sibTrans" cxnId="{C656A13E-E87D-4BD6-90C9-2C6E262B258E}">
      <dgm:prSet/>
      <dgm:spPr/>
      <dgm:t>
        <a:bodyPr/>
        <a:lstStyle/>
        <a:p>
          <a:endParaRPr lang="en-US"/>
        </a:p>
      </dgm:t>
    </dgm:pt>
    <dgm:pt modelId="{47354027-5E89-47BF-8714-8AB2E5BD51A7}">
      <dgm:prSet custT="1"/>
      <dgm:spPr>
        <a:solidFill>
          <a:srgbClr val="C00000"/>
        </a:solidFill>
        <a:ln>
          <a:solidFill>
            <a:schemeClr val="tx1"/>
          </a:solidFill>
        </a:ln>
        <a:effectLst>
          <a:outerShdw blurRad="50800" dist="38100" dir="2700000" algn="tl" rotWithShape="0">
            <a:prstClr val="black">
              <a:alpha val="40000"/>
            </a:prstClr>
          </a:outerShdw>
        </a:effectLst>
      </dgm:spPr>
      <dgm:t>
        <a:bodyPr lIns="0" tIns="109728" rIns="0" bIns="0"/>
        <a:lstStyle/>
        <a:p>
          <a:r>
            <a:rPr lang="en-US" sz="1600" b="1" dirty="0" smtClean="0"/>
            <a:t>B</a:t>
          </a:r>
        </a:p>
        <a:p>
          <a:r>
            <a:rPr lang="en-US" sz="1200" dirty="0" smtClean="0"/>
            <a:t>Emergency Protective Measures  </a:t>
          </a:r>
          <a:endParaRPr lang="en-US" sz="1200" dirty="0"/>
        </a:p>
      </dgm:t>
    </dgm:pt>
    <dgm:pt modelId="{2014B6AC-B854-48B9-81E5-BF815715B685}" type="parTrans" cxnId="{BC4003C3-7DE7-4673-B261-D34B6F0B1C5A}">
      <dgm:prSet/>
      <dgm:spPr/>
      <dgm:t>
        <a:bodyPr/>
        <a:lstStyle/>
        <a:p>
          <a:endParaRPr lang="en-US"/>
        </a:p>
      </dgm:t>
    </dgm:pt>
    <dgm:pt modelId="{D0F3D6BB-30E0-42CF-A46D-C2BBA62679D1}" type="sibTrans" cxnId="{BC4003C3-7DE7-4673-B261-D34B6F0B1C5A}">
      <dgm:prSet/>
      <dgm:spPr/>
      <dgm:t>
        <a:bodyPr/>
        <a:lstStyle/>
        <a:p>
          <a:endParaRPr lang="en-US"/>
        </a:p>
      </dgm:t>
    </dgm:pt>
    <dgm:pt modelId="{60922732-949C-4E02-8B84-8908E1F5BEF2}">
      <dgm:prSet custT="1"/>
      <dgm:spPr>
        <a:solidFill>
          <a:srgbClr val="B98B3F"/>
        </a:solidFill>
        <a:effectLst>
          <a:outerShdw blurRad="50800" dist="38100" dir="2700000" algn="tl" rotWithShape="0">
            <a:prstClr val="black">
              <a:alpha val="40000"/>
            </a:prstClr>
          </a:outerShdw>
        </a:effectLst>
      </dgm:spPr>
      <dgm:t>
        <a:bodyPr lIns="0" rIns="0"/>
        <a:lstStyle/>
        <a:p>
          <a:r>
            <a:rPr lang="en-US" sz="1600" b="1" dirty="0" smtClean="0"/>
            <a:t>C</a:t>
          </a:r>
        </a:p>
        <a:p>
          <a:r>
            <a:rPr lang="en-US" sz="1400" dirty="0" smtClean="0"/>
            <a:t>Roads &amp; Bridges</a:t>
          </a:r>
        </a:p>
      </dgm:t>
    </dgm:pt>
    <dgm:pt modelId="{9C468B75-C7DD-4590-9E40-57F75B3115D3}" type="parTrans" cxnId="{08E73958-04C4-4CEB-B5E8-E8A75684B5A5}">
      <dgm:prSet/>
      <dgm:spPr/>
      <dgm:t>
        <a:bodyPr/>
        <a:lstStyle/>
        <a:p>
          <a:endParaRPr lang="en-US"/>
        </a:p>
      </dgm:t>
    </dgm:pt>
    <dgm:pt modelId="{83487695-465C-4B6B-ADF3-B4D7D97D5505}" type="sibTrans" cxnId="{08E73958-04C4-4CEB-B5E8-E8A75684B5A5}">
      <dgm:prSet/>
      <dgm:spPr/>
      <dgm:t>
        <a:bodyPr/>
        <a:lstStyle/>
        <a:p>
          <a:endParaRPr lang="en-US"/>
        </a:p>
      </dgm:t>
    </dgm:pt>
    <dgm:pt modelId="{4ABF58B4-E5F0-4B13-BF24-A9EDE4637C68}">
      <dgm:prSet custT="1"/>
      <dgm:spPr>
        <a:solidFill>
          <a:srgbClr val="B98B3F"/>
        </a:solidFill>
        <a:effectLst>
          <a:outerShdw blurRad="50800" dist="38100" dir="2700000" algn="tl" rotWithShape="0">
            <a:prstClr val="black">
              <a:alpha val="40000"/>
            </a:prstClr>
          </a:outerShdw>
        </a:effectLst>
      </dgm:spPr>
      <dgm:t>
        <a:bodyPr/>
        <a:lstStyle/>
        <a:p>
          <a:r>
            <a:rPr lang="en-US" sz="1600" b="1" dirty="0" smtClean="0"/>
            <a:t>D</a:t>
          </a:r>
        </a:p>
        <a:p>
          <a:r>
            <a:rPr lang="en-US" sz="1400" dirty="0" smtClean="0"/>
            <a:t>Water Control Facilities </a:t>
          </a:r>
          <a:endParaRPr lang="en-US" sz="1400" dirty="0"/>
        </a:p>
      </dgm:t>
    </dgm:pt>
    <dgm:pt modelId="{5BA581BB-D7D0-4287-8BBE-43384696A097}" type="parTrans" cxnId="{47EBD51F-F77C-4BCE-8B80-9B14317FBA64}">
      <dgm:prSet/>
      <dgm:spPr/>
      <dgm:t>
        <a:bodyPr/>
        <a:lstStyle/>
        <a:p>
          <a:endParaRPr lang="en-US"/>
        </a:p>
      </dgm:t>
    </dgm:pt>
    <dgm:pt modelId="{DDD35438-F53A-415C-A4C8-BF2284E7F70A}" type="sibTrans" cxnId="{47EBD51F-F77C-4BCE-8B80-9B14317FBA64}">
      <dgm:prSet/>
      <dgm:spPr/>
      <dgm:t>
        <a:bodyPr/>
        <a:lstStyle/>
        <a:p>
          <a:endParaRPr lang="en-US"/>
        </a:p>
      </dgm:t>
    </dgm:pt>
    <dgm:pt modelId="{12787E12-1D65-49E9-8CB3-AD09A651358D}">
      <dgm:prSet custT="1"/>
      <dgm:spPr>
        <a:solidFill>
          <a:srgbClr val="B98B3F"/>
        </a:solidFill>
        <a:effectLst>
          <a:outerShdw blurRad="50800" dist="38100" dir="2700000" algn="tl" rotWithShape="0">
            <a:prstClr val="black">
              <a:alpha val="40000"/>
            </a:prstClr>
          </a:outerShdw>
        </a:effectLst>
      </dgm:spPr>
      <dgm:t>
        <a:bodyPr lIns="0" rIns="0"/>
        <a:lstStyle/>
        <a:p>
          <a:r>
            <a:rPr lang="en-US" sz="1600" b="1" dirty="0" smtClean="0"/>
            <a:t>G</a:t>
          </a:r>
        </a:p>
        <a:p>
          <a:r>
            <a:rPr lang="en-US" sz="1400" dirty="0" smtClean="0"/>
            <a:t>Parks, Recreation &amp; Other  </a:t>
          </a:r>
          <a:endParaRPr lang="en-US" sz="1400" dirty="0"/>
        </a:p>
      </dgm:t>
    </dgm:pt>
    <dgm:pt modelId="{1FA34D8F-14A1-4E01-9373-28246880CF53}" type="parTrans" cxnId="{68503206-6716-49E6-B7F0-302A5315E020}">
      <dgm:prSet/>
      <dgm:spPr/>
      <dgm:t>
        <a:bodyPr/>
        <a:lstStyle/>
        <a:p>
          <a:endParaRPr lang="en-US"/>
        </a:p>
      </dgm:t>
    </dgm:pt>
    <dgm:pt modelId="{D9DFEEB4-AD5A-46D7-99CF-AB803CAA671D}" type="sibTrans" cxnId="{68503206-6716-49E6-B7F0-302A5315E020}">
      <dgm:prSet/>
      <dgm:spPr/>
      <dgm:t>
        <a:bodyPr/>
        <a:lstStyle/>
        <a:p>
          <a:endParaRPr lang="en-US"/>
        </a:p>
      </dgm:t>
    </dgm:pt>
    <dgm:pt modelId="{51E93225-8C32-4D0E-B55A-18749EE9D33A}">
      <dgm:prSet phldrT="[Text]" custT="1"/>
      <dgm:spPr>
        <a:solidFill>
          <a:srgbClr val="B98B3F"/>
        </a:solidFill>
        <a:effectLst>
          <a:outerShdw blurRad="50800" dist="38100" dir="2700000" algn="tl" rotWithShape="0">
            <a:prstClr val="black">
              <a:alpha val="40000"/>
            </a:prstClr>
          </a:outerShdw>
        </a:effectLst>
      </dgm:spPr>
      <dgm:t>
        <a:bodyPr/>
        <a:lstStyle/>
        <a:p>
          <a:r>
            <a:rPr lang="en-US" sz="1600" b="1" dirty="0" smtClean="0"/>
            <a:t>F</a:t>
          </a:r>
        </a:p>
        <a:p>
          <a:r>
            <a:rPr lang="en-US" sz="1400" dirty="0" smtClean="0"/>
            <a:t>Utilities</a:t>
          </a:r>
          <a:r>
            <a:rPr lang="en-US" sz="1600" dirty="0" smtClean="0"/>
            <a:t> </a:t>
          </a:r>
          <a:endParaRPr lang="en-US" sz="1600" dirty="0"/>
        </a:p>
      </dgm:t>
    </dgm:pt>
    <dgm:pt modelId="{C62C8128-8329-468F-97AE-89EA9F5104FC}" type="sibTrans" cxnId="{AEC747CC-1D58-4CEA-B804-A1834017D105}">
      <dgm:prSet/>
      <dgm:spPr/>
      <dgm:t>
        <a:bodyPr/>
        <a:lstStyle/>
        <a:p>
          <a:endParaRPr lang="en-US"/>
        </a:p>
      </dgm:t>
    </dgm:pt>
    <dgm:pt modelId="{1E7B7CE9-6D60-46E5-A79E-223B5690B638}" type="parTrans" cxnId="{AEC747CC-1D58-4CEA-B804-A1834017D105}">
      <dgm:prSet/>
      <dgm:spPr/>
      <dgm:t>
        <a:bodyPr/>
        <a:lstStyle/>
        <a:p>
          <a:endParaRPr lang="en-US"/>
        </a:p>
      </dgm:t>
    </dgm:pt>
    <dgm:pt modelId="{8927EE96-FC7B-4C50-8E43-7B61ABFD6A66}" type="pres">
      <dgm:prSet presAssocID="{79C3472F-4A47-48CD-AF35-FCFA1FA99667}" presName="Name0" presStyleCnt="0">
        <dgm:presLayoutVars>
          <dgm:dir/>
          <dgm:resizeHandles val="exact"/>
        </dgm:presLayoutVars>
      </dgm:prSet>
      <dgm:spPr/>
      <dgm:t>
        <a:bodyPr/>
        <a:lstStyle/>
        <a:p>
          <a:endParaRPr lang="en-US"/>
        </a:p>
      </dgm:t>
    </dgm:pt>
    <dgm:pt modelId="{303A6940-5852-49C5-B949-FF8DA26C78CD}" type="pres">
      <dgm:prSet presAssocID="{79C3472F-4A47-48CD-AF35-FCFA1FA99667}" presName="bkgdShp" presStyleLbl="alignAccFollowNode1" presStyleIdx="0" presStyleCnt="1" custScaleY="109596" custLinFactNeighborX="66" custLinFactNeighborY="-9461"/>
      <dgm:spPr>
        <a:solidFill>
          <a:srgbClr val="005B51"/>
        </a:solidFill>
      </dgm:spPr>
      <dgm:t>
        <a:bodyPr/>
        <a:lstStyle/>
        <a:p>
          <a:endParaRPr lang="en-US"/>
        </a:p>
      </dgm:t>
    </dgm:pt>
    <dgm:pt modelId="{7EACA409-6EF6-4BDC-BAEC-6CC1A0D2E274}" type="pres">
      <dgm:prSet presAssocID="{79C3472F-4A47-48CD-AF35-FCFA1FA99667}" presName="linComp" presStyleCnt="0"/>
      <dgm:spPr/>
      <dgm:t>
        <a:bodyPr/>
        <a:lstStyle/>
        <a:p>
          <a:endParaRPr lang="en-US"/>
        </a:p>
      </dgm:t>
    </dgm:pt>
    <dgm:pt modelId="{E005E346-B5DE-4B4F-8687-7A9BE8FDC70A}" type="pres">
      <dgm:prSet presAssocID="{7F89FC9C-6917-483C-A0BE-6AD1C77DD313}" presName="compNode" presStyleCnt="0"/>
      <dgm:spPr/>
      <dgm:t>
        <a:bodyPr/>
        <a:lstStyle/>
        <a:p>
          <a:endParaRPr lang="en-US"/>
        </a:p>
      </dgm:t>
    </dgm:pt>
    <dgm:pt modelId="{66D4A95D-55F8-4749-A441-EB848FF57359}" type="pres">
      <dgm:prSet presAssocID="{7F89FC9C-6917-483C-A0BE-6AD1C77DD313}" presName="node" presStyleLbl="node1" presStyleIdx="0" presStyleCnt="7" custLinFactNeighborX="1586">
        <dgm:presLayoutVars>
          <dgm:bulletEnabled val="1"/>
        </dgm:presLayoutVars>
      </dgm:prSet>
      <dgm:spPr/>
      <dgm:t>
        <a:bodyPr/>
        <a:lstStyle/>
        <a:p>
          <a:endParaRPr lang="en-US"/>
        </a:p>
      </dgm:t>
    </dgm:pt>
    <dgm:pt modelId="{D6342F10-9C82-4524-9B54-731A2AD4E29D}" type="pres">
      <dgm:prSet presAssocID="{7F89FC9C-6917-483C-A0BE-6AD1C77DD313}" presName="invisiNode" presStyleLbl="node1" presStyleIdx="0" presStyleCnt="7"/>
      <dgm:spPr/>
      <dgm:t>
        <a:bodyPr/>
        <a:lstStyle/>
        <a:p>
          <a:endParaRPr lang="en-US"/>
        </a:p>
      </dgm:t>
    </dgm:pt>
    <dgm:pt modelId="{F81905E3-CF33-448D-B596-D797211B4F94}" type="pres">
      <dgm:prSet presAssocID="{7F89FC9C-6917-483C-A0BE-6AD1C77DD313}" presName="imagNode"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solidFill>
            <a:srgbClr val="C00000"/>
          </a:solidFill>
        </a:ln>
      </dgm:spPr>
      <dgm:t>
        <a:bodyPr/>
        <a:lstStyle/>
        <a:p>
          <a:endParaRPr lang="en-US"/>
        </a:p>
      </dgm:t>
    </dgm:pt>
    <dgm:pt modelId="{D25D454C-4FDA-4CEA-A063-932A4EAD1579}" type="pres">
      <dgm:prSet presAssocID="{5D3F0031-8E0D-43F0-BE23-B4FFA397B503}" presName="sibTrans" presStyleLbl="sibTrans2D1" presStyleIdx="0" presStyleCnt="0"/>
      <dgm:spPr/>
      <dgm:t>
        <a:bodyPr/>
        <a:lstStyle/>
        <a:p>
          <a:endParaRPr lang="en-US"/>
        </a:p>
      </dgm:t>
    </dgm:pt>
    <dgm:pt modelId="{AB29B449-1E51-48CE-ACEA-9881773C5F76}" type="pres">
      <dgm:prSet presAssocID="{47354027-5E89-47BF-8714-8AB2E5BD51A7}" presName="compNode" presStyleCnt="0"/>
      <dgm:spPr/>
      <dgm:t>
        <a:bodyPr/>
        <a:lstStyle/>
        <a:p>
          <a:endParaRPr lang="en-US"/>
        </a:p>
      </dgm:t>
    </dgm:pt>
    <dgm:pt modelId="{FBF9961B-6692-45DD-818B-B48212A545A6}" type="pres">
      <dgm:prSet presAssocID="{47354027-5E89-47BF-8714-8AB2E5BD51A7}" presName="node" presStyleLbl="node1" presStyleIdx="1" presStyleCnt="7" custLinFactNeighborX="22">
        <dgm:presLayoutVars>
          <dgm:bulletEnabled val="1"/>
        </dgm:presLayoutVars>
      </dgm:prSet>
      <dgm:spPr/>
      <dgm:t>
        <a:bodyPr/>
        <a:lstStyle/>
        <a:p>
          <a:endParaRPr lang="en-US"/>
        </a:p>
      </dgm:t>
    </dgm:pt>
    <dgm:pt modelId="{DC2F9AF6-9E3B-4DD5-8726-1CA12D5F2384}" type="pres">
      <dgm:prSet presAssocID="{47354027-5E89-47BF-8714-8AB2E5BD51A7}" presName="invisiNode" presStyleLbl="node1" presStyleIdx="1" presStyleCnt="7"/>
      <dgm:spPr/>
      <dgm:t>
        <a:bodyPr/>
        <a:lstStyle/>
        <a:p>
          <a:endParaRPr lang="en-US"/>
        </a:p>
      </dgm:t>
    </dgm:pt>
    <dgm:pt modelId="{42ABC722-553F-4EC6-9D0A-CA3DEFEF24BF}" type="pres">
      <dgm:prSet presAssocID="{47354027-5E89-47BF-8714-8AB2E5BD51A7}" presName="imagNode"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a:ln>
          <a:solidFill>
            <a:srgbClr val="C00000"/>
          </a:solidFill>
        </a:ln>
      </dgm:spPr>
      <dgm:t>
        <a:bodyPr/>
        <a:lstStyle/>
        <a:p>
          <a:endParaRPr lang="en-US"/>
        </a:p>
      </dgm:t>
    </dgm:pt>
    <dgm:pt modelId="{B59445F4-4472-4546-865D-CB66E94A0C48}" type="pres">
      <dgm:prSet presAssocID="{D0F3D6BB-30E0-42CF-A46D-C2BBA62679D1}" presName="sibTrans" presStyleLbl="sibTrans2D1" presStyleIdx="0" presStyleCnt="0"/>
      <dgm:spPr/>
      <dgm:t>
        <a:bodyPr/>
        <a:lstStyle/>
        <a:p>
          <a:endParaRPr lang="en-US"/>
        </a:p>
      </dgm:t>
    </dgm:pt>
    <dgm:pt modelId="{5E0E38EA-C54C-4A3B-94F8-B590CD7DBCA4}" type="pres">
      <dgm:prSet presAssocID="{60922732-949C-4E02-8B84-8908E1F5BEF2}" presName="compNode" presStyleCnt="0"/>
      <dgm:spPr/>
      <dgm:t>
        <a:bodyPr/>
        <a:lstStyle/>
        <a:p>
          <a:endParaRPr lang="en-US"/>
        </a:p>
      </dgm:t>
    </dgm:pt>
    <dgm:pt modelId="{04ECC1A3-7555-47C8-8E46-323A0C74BD0B}" type="pres">
      <dgm:prSet presAssocID="{60922732-949C-4E02-8B84-8908E1F5BEF2}" presName="node" presStyleLbl="node1" presStyleIdx="2" presStyleCnt="7" custLinFactNeighborX="-1102">
        <dgm:presLayoutVars>
          <dgm:bulletEnabled val="1"/>
        </dgm:presLayoutVars>
      </dgm:prSet>
      <dgm:spPr/>
      <dgm:t>
        <a:bodyPr/>
        <a:lstStyle/>
        <a:p>
          <a:endParaRPr lang="en-US"/>
        </a:p>
      </dgm:t>
    </dgm:pt>
    <dgm:pt modelId="{30E336AE-467C-44DF-BD3D-9D20DD0538E9}" type="pres">
      <dgm:prSet presAssocID="{60922732-949C-4E02-8B84-8908E1F5BEF2}" presName="invisiNode" presStyleLbl="node1" presStyleIdx="2" presStyleCnt="7"/>
      <dgm:spPr/>
      <dgm:t>
        <a:bodyPr/>
        <a:lstStyle/>
        <a:p>
          <a:endParaRPr lang="en-US"/>
        </a:p>
      </dgm:t>
    </dgm:pt>
    <dgm:pt modelId="{32E02400-9873-4BCD-8BA4-AFA69E4D94ED}" type="pres">
      <dgm:prSet presAssocID="{60922732-949C-4E02-8B84-8908E1F5BEF2}" presName="imagNode"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BD4A2656-CF16-4DBB-AC78-1730A5F57633}" type="pres">
      <dgm:prSet presAssocID="{83487695-465C-4B6B-ADF3-B4D7D97D5505}" presName="sibTrans" presStyleLbl="sibTrans2D1" presStyleIdx="0" presStyleCnt="0"/>
      <dgm:spPr/>
      <dgm:t>
        <a:bodyPr/>
        <a:lstStyle/>
        <a:p>
          <a:endParaRPr lang="en-US"/>
        </a:p>
      </dgm:t>
    </dgm:pt>
    <dgm:pt modelId="{4A1A8361-2C66-4692-98DB-E7FDE1B27900}" type="pres">
      <dgm:prSet presAssocID="{4ABF58B4-E5F0-4B13-BF24-A9EDE4637C68}" presName="compNode" presStyleCnt="0"/>
      <dgm:spPr/>
      <dgm:t>
        <a:bodyPr/>
        <a:lstStyle/>
        <a:p>
          <a:endParaRPr lang="en-US"/>
        </a:p>
      </dgm:t>
    </dgm:pt>
    <dgm:pt modelId="{4B73CCF4-870E-448C-AE23-684769B487C5}" type="pres">
      <dgm:prSet presAssocID="{4ABF58B4-E5F0-4B13-BF24-A9EDE4637C68}" presName="node" presStyleLbl="node1" presStyleIdx="3" presStyleCnt="7" custLinFactNeighborX="-1021">
        <dgm:presLayoutVars>
          <dgm:bulletEnabled val="1"/>
        </dgm:presLayoutVars>
      </dgm:prSet>
      <dgm:spPr/>
      <dgm:t>
        <a:bodyPr/>
        <a:lstStyle/>
        <a:p>
          <a:endParaRPr lang="en-US"/>
        </a:p>
      </dgm:t>
    </dgm:pt>
    <dgm:pt modelId="{FA8F3822-8566-47B1-B120-DD3899FA9D2B}" type="pres">
      <dgm:prSet presAssocID="{4ABF58B4-E5F0-4B13-BF24-A9EDE4637C68}" presName="invisiNode" presStyleLbl="node1" presStyleIdx="3" presStyleCnt="7"/>
      <dgm:spPr/>
      <dgm:t>
        <a:bodyPr/>
        <a:lstStyle/>
        <a:p>
          <a:endParaRPr lang="en-US"/>
        </a:p>
      </dgm:t>
    </dgm:pt>
    <dgm:pt modelId="{B3175EDC-A515-44E3-8FEE-68DBFD0C6657}" type="pres">
      <dgm:prSet presAssocID="{4ABF58B4-E5F0-4B13-BF24-A9EDE4637C68}" presName="imagNode"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D06228FF-6ED7-4E4C-A2BA-048B80D39CA4}" type="pres">
      <dgm:prSet presAssocID="{DDD35438-F53A-415C-A4C8-BF2284E7F70A}" presName="sibTrans" presStyleLbl="sibTrans2D1" presStyleIdx="0" presStyleCnt="0"/>
      <dgm:spPr/>
      <dgm:t>
        <a:bodyPr/>
        <a:lstStyle/>
        <a:p>
          <a:endParaRPr lang="en-US"/>
        </a:p>
      </dgm:t>
    </dgm:pt>
    <dgm:pt modelId="{2E7C1DBF-4780-44D3-81DA-5F3572AF414A}" type="pres">
      <dgm:prSet presAssocID="{DDC34A62-C192-43C7-A287-3034ACED18A2}" presName="compNode" presStyleCnt="0"/>
      <dgm:spPr/>
      <dgm:t>
        <a:bodyPr/>
        <a:lstStyle/>
        <a:p>
          <a:endParaRPr lang="en-US"/>
        </a:p>
      </dgm:t>
    </dgm:pt>
    <dgm:pt modelId="{DC9737CC-1912-4B72-A498-0FF3309A9932}" type="pres">
      <dgm:prSet presAssocID="{DDC34A62-C192-43C7-A287-3034ACED18A2}" presName="node" presStyleLbl="node1" presStyleIdx="4" presStyleCnt="7" custLinFactNeighborX="2675">
        <dgm:presLayoutVars>
          <dgm:bulletEnabled val="1"/>
        </dgm:presLayoutVars>
      </dgm:prSet>
      <dgm:spPr/>
      <dgm:t>
        <a:bodyPr/>
        <a:lstStyle/>
        <a:p>
          <a:endParaRPr lang="en-US"/>
        </a:p>
      </dgm:t>
    </dgm:pt>
    <dgm:pt modelId="{9D18A797-CF96-43BF-ABD4-EF55E0809CD5}" type="pres">
      <dgm:prSet presAssocID="{DDC34A62-C192-43C7-A287-3034ACED18A2}" presName="invisiNode" presStyleLbl="node1" presStyleIdx="4" presStyleCnt="7"/>
      <dgm:spPr/>
      <dgm:t>
        <a:bodyPr/>
        <a:lstStyle/>
        <a:p>
          <a:endParaRPr lang="en-US"/>
        </a:p>
      </dgm:t>
    </dgm:pt>
    <dgm:pt modelId="{3E2D7A21-C64E-49C6-BAAC-E399943AB682}" type="pres">
      <dgm:prSet presAssocID="{DDC34A62-C192-43C7-A287-3034ACED18A2}" presName="imagNode"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3000" r="-23000"/>
          </a:stretch>
        </a:blipFill>
      </dgm:spPr>
      <dgm:t>
        <a:bodyPr/>
        <a:lstStyle/>
        <a:p>
          <a:endParaRPr lang="en-US"/>
        </a:p>
      </dgm:t>
    </dgm:pt>
    <dgm:pt modelId="{11EF99A0-40CF-420D-8463-33597EAD5E5D}" type="pres">
      <dgm:prSet presAssocID="{3C62ECA5-9C4D-4BB3-BDF8-1A00AC651359}" presName="sibTrans" presStyleLbl="sibTrans2D1" presStyleIdx="0" presStyleCnt="0"/>
      <dgm:spPr/>
      <dgm:t>
        <a:bodyPr/>
        <a:lstStyle/>
        <a:p>
          <a:endParaRPr lang="en-US"/>
        </a:p>
      </dgm:t>
    </dgm:pt>
    <dgm:pt modelId="{4AFC2FBF-FA72-46C8-9586-4B7C7353BCA8}" type="pres">
      <dgm:prSet presAssocID="{51E93225-8C32-4D0E-B55A-18749EE9D33A}" presName="compNode" presStyleCnt="0"/>
      <dgm:spPr/>
      <dgm:t>
        <a:bodyPr/>
        <a:lstStyle/>
        <a:p>
          <a:endParaRPr lang="en-US"/>
        </a:p>
      </dgm:t>
    </dgm:pt>
    <dgm:pt modelId="{A664A4B4-4A0B-4316-969A-9381D2226E66}" type="pres">
      <dgm:prSet presAssocID="{51E93225-8C32-4D0E-B55A-18749EE9D33A}" presName="node" presStyleLbl="node1" presStyleIdx="5" presStyleCnt="7" custLinFactNeighborX="3961">
        <dgm:presLayoutVars>
          <dgm:bulletEnabled val="1"/>
        </dgm:presLayoutVars>
      </dgm:prSet>
      <dgm:spPr/>
      <dgm:t>
        <a:bodyPr/>
        <a:lstStyle/>
        <a:p>
          <a:endParaRPr lang="en-US"/>
        </a:p>
      </dgm:t>
    </dgm:pt>
    <dgm:pt modelId="{4F973B38-0AB4-4A0A-AE41-6E3D0D411096}" type="pres">
      <dgm:prSet presAssocID="{51E93225-8C32-4D0E-B55A-18749EE9D33A}" presName="invisiNode" presStyleLbl="node1" presStyleIdx="5" presStyleCnt="7"/>
      <dgm:spPr/>
      <dgm:t>
        <a:bodyPr/>
        <a:lstStyle/>
        <a:p>
          <a:endParaRPr lang="en-US"/>
        </a:p>
      </dgm:t>
    </dgm:pt>
    <dgm:pt modelId="{F3CBE6E8-EBD0-43CE-8DE4-B372C8ED18AC}" type="pres">
      <dgm:prSet presAssocID="{51E93225-8C32-4D0E-B55A-18749EE9D33A}" presName="imagNode"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4000" r="-34000"/>
          </a:stretch>
        </a:blipFill>
      </dgm:spPr>
      <dgm:t>
        <a:bodyPr/>
        <a:lstStyle/>
        <a:p>
          <a:endParaRPr lang="en-US"/>
        </a:p>
      </dgm:t>
    </dgm:pt>
    <dgm:pt modelId="{8892A80C-94A2-4C9A-ABB9-C333776CD753}" type="pres">
      <dgm:prSet presAssocID="{C62C8128-8329-468F-97AE-89EA9F5104FC}" presName="sibTrans" presStyleLbl="sibTrans2D1" presStyleIdx="0" presStyleCnt="0"/>
      <dgm:spPr/>
      <dgm:t>
        <a:bodyPr/>
        <a:lstStyle/>
        <a:p>
          <a:endParaRPr lang="en-US"/>
        </a:p>
      </dgm:t>
    </dgm:pt>
    <dgm:pt modelId="{24AC59A6-9A89-43EB-B9E0-9E403346667B}" type="pres">
      <dgm:prSet presAssocID="{12787E12-1D65-49E9-8CB3-AD09A651358D}" presName="compNode" presStyleCnt="0"/>
      <dgm:spPr/>
      <dgm:t>
        <a:bodyPr/>
        <a:lstStyle/>
        <a:p>
          <a:endParaRPr lang="en-US"/>
        </a:p>
      </dgm:t>
    </dgm:pt>
    <dgm:pt modelId="{57498E3D-CEF1-4CED-8DBD-7568AB7E374F}" type="pres">
      <dgm:prSet presAssocID="{12787E12-1D65-49E9-8CB3-AD09A651358D}" presName="node" presStyleLbl="node1" presStyleIdx="6" presStyleCnt="7" custLinFactNeighborX="4042">
        <dgm:presLayoutVars>
          <dgm:bulletEnabled val="1"/>
        </dgm:presLayoutVars>
      </dgm:prSet>
      <dgm:spPr/>
      <dgm:t>
        <a:bodyPr/>
        <a:lstStyle/>
        <a:p>
          <a:endParaRPr lang="en-US"/>
        </a:p>
      </dgm:t>
    </dgm:pt>
    <dgm:pt modelId="{506652D5-FA4A-44E4-BFD2-EB4C21424E60}" type="pres">
      <dgm:prSet presAssocID="{12787E12-1D65-49E9-8CB3-AD09A651358D}" presName="invisiNode" presStyleLbl="node1" presStyleIdx="6" presStyleCnt="7"/>
      <dgm:spPr/>
      <dgm:t>
        <a:bodyPr/>
        <a:lstStyle/>
        <a:p>
          <a:endParaRPr lang="en-US"/>
        </a:p>
      </dgm:t>
    </dgm:pt>
    <dgm:pt modelId="{5A4F9C5F-10A1-4A3F-94A0-8896CDF592BA}" type="pres">
      <dgm:prSet presAssocID="{12787E12-1D65-49E9-8CB3-AD09A651358D}" presName="imagNode"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1000" r="-31000"/>
          </a:stretch>
        </a:blipFill>
      </dgm:spPr>
      <dgm:t>
        <a:bodyPr/>
        <a:lstStyle/>
        <a:p>
          <a:endParaRPr lang="en-US"/>
        </a:p>
      </dgm:t>
    </dgm:pt>
  </dgm:ptLst>
  <dgm:cxnLst>
    <dgm:cxn modelId="{832D821A-7479-4C5A-A5F9-04ABCFB85461}" type="presOf" srcId="{DDC34A62-C192-43C7-A287-3034ACED18A2}" destId="{DC9737CC-1912-4B72-A498-0FF3309A9932}" srcOrd="0" destOrd="0" presId="urn:microsoft.com/office/officeart/2005/8/layout/pList2#1"/>
    <dgm:cxn modelId="{68EDBFA8-8CB3-4C7B-A7FC-0EC46F026D86}" type="presOf" srcId="{DDD35438-F53A-415C-A4C8-BF2284E7F70A}" destId="{D06228FF-6ED7-4E4C-A2BA-048B80D39CA4}" srcOrd="0" destOrd="0" presId="urn:microsoft.com/office/officeart/2005/8/layout/pList2#1"/>
    <dgm:cxn modelId="{08E73958-04C4-4CEB-B5E8-E8A75684B5A5}" srcId="{79C3472F-4A47-48CD-AF35-FCFA1FA99667}" destId="{60922732-949C-4E02-8B84-8908E1F5BEF2}" srcOrd="2" destOrd="0" parTransId="{9C468B75-C7DD-4590-9E40-57F75B3115D3}" sibTransId="{83487695-465C-4B6B-ADF3-B4D7D97D5505}"/>
    <dgm:cxn modelId="{70159D35-E0DB-4C99-B489-B78020B98095}" type="presOf" srcId="{5D3F0031-8E0D-43F0-BE23-B4FFA397B503}" destId="{D25D454C-4FDA-4CEA-A063-932A4EAD1579}" srcOrd="0" destOrd="0" presId="urn:microsoft.com/office/officeart/2005/8/layout/pList2#1"/>
    <dgm:cxn modelId="{47DD3CB8-911C-4DFC-BC67-50560F1BD9F9}" type="presOf" srcId="{D0F3D6BB-30E0-42CF-A46D-C2BBA62679D1}" destId="{B59445F4-4472-4546-865D-CB66E94A0C48}" srcOrd="0" destOrd="0" presId="urn:microsoft.com/office/officeart/2005/8/layout/pList2#1"/>
    <dgm:cxn modelId="{DF6BC7DD-1696-4FD5-912B-5C4AF1810C3A}" type="presOf" srcId="{12787E12-1D65-49E9-8CB3-AD09A651358D}" destId="{57498E3D-CEF1-4CED-8DBD-7568AB7E374F}" srcOrd="0" destOrd="0" presId="urn:microsoft.com/office/officeart/2005/8/layout/pList2#1"/>
    <dgm:cxn modelId="{26DABCE4-C280-402E-A753-78CC7BAA482D}" type="presOf" srcId="{51E93225-8C32-4D0E-B55A-18749EE9D33A}" destId="{A664A4B4-4A0B-4316-969A-9381D2226E66}" srcOrd="0" destOrd="0" presId="urn:microsoft.com/office/officeart/2005/8/layout/pList2#1"/>
    <dgm:cxn modelId="{47EBD51F-F77C-4BCE-8B80-9B14317FBA64}" srcId="{79C3472F-4A47-48CD-AF35-FCFA1FA99667}" destId="{4ABF58B4-E5F0-4B13-BF24-A9EDE4637C68}" srcOrd="3" destOrd="0" parTransId="{5BA581BB-D7D0-4287-8BBE-43384696A097}" sibTransId="{DDD35438-F53A-415C-A4C8-BF2284E7F70A}"/>
    <dgm:cxn modelId="{AEC747CC-1D58-4CEA-B804-A1834017D105}" srcId="{79C3472F-4A47-48CD-AF35-FCFA1FA99667}" destId="{51E93225-8C32-4D0E-B55A-18749EE9D33A}" srcOrd="5" destOrd="0" parTransId="{1E7B7CE9-6D60-46E5-A79E-223B5690B638}" sibTransId="{C62C8128-8329-468F-97AE-89EA9F5104FC}"/>
    <dgm:cxn modelId="{0FA4B3CC-1721-4AFF-9C17-6A892ED3B712}" type="presOf" srcId="{3C62ECA5-9C4D-4BB3-BDF8-1A00AC651359}" destId="{11EF99A0-40CF-420D-8463-33597EAD5E5D}" srcOrd="0" destOrd="0" presId="urn:microsoft.com/office/officeart/2005/8/layout/pList2#1"/>
    <dgm:cxn modelId="{34C27B5D-0FF4-4451-9149-BB290ECD5617}" type="presOf" srcId="{79C3472F-4A47-48CD-AF35-FCFA1FA99667}" destId="{8927EE96-FC7B-4C50-8E43-7B61ABFD6A66}" srcOrd="0" destOrd="0" presId="urn:microsoft.com/office/officeart/2005/8/layout/pList2#1"/>
    <dgm:cxn modelId="{0370B695-7197-4A6B-BCC5-9CF55465608B}" srcId="{79C3472F-4A47-48CD-AF35-FCFA1FA99667}" destId="{7F89FC9C-6917-483C-A0BE-6AD1C77DD313}" srcOrd="0" destOrd="0" parTransId="{6D80C388-E23B-4A05-BC95-927C16E07B75}" sibTransId="{5D3F0031-8E0D-43F0-BE23-B4FFA397B503}"/>
    <dgm:cxn modelId="{CCD01B36-A5A4-4B61-B601-B571835540CF}" type="presOf" srcId="{83487695-465C-4B6B-ADF3-B4D7D97D5505}" destId="{BD4A2656-CF16-4DBB-AC78-1730A5F57633}" srcOrd="0" destOrd="0" presId="urn:microsoft.com/office/officeart/2005/8/layout/pList2#1"/>
    <dgm:cxn modelId="{446AEA82-BF6B-4E37-9E7A-AA030FFC672B}" type="presOf" srcId="{60922732-949C-4E02-8B84-8908E1F5BEF2}" destId="{04ECC1A3-7555-47C8-8E46-323A0C74BD0B}" srcOrd="0" destOrd="0" presId="urn:microsoft.com/office/officeart/2005/8/layout/pList2#1"/>
    <dgm:cxn modelId="{B4591CCD-CFB9-4B4D-A139-712AEB9FBB37}" type="presOf" srcId="{7F89FC9C-6917-483C-A0BE-6AD1C77DD313}" destId="{66D4A95D-55F8-4749-A441-EB848FF57359}" srcOrd="0" destOrd="0" presId="urn:microsoft.com/office/officeart/2005/8/layout/pList2#1"/>
    <dgm:cxn modelId="{D31D9A38-76E7-4B3A-B05D-6D59B01AA3E3}" type="presOf" srcId="{4ABF58B4-E5F0-4B13-BF24-A9EDE4637C68}" destId="{4B73CCF4-870E-448C-AE23-684769B487C5}" srcOrd="0" destOrd="0" presId="urn:microsoft.com/office/officeart/2005/8/layout/pList2#1"/>
    <dgm:cxn modelId="{D002FC4C-995E-43BC-8AC8-871C5A333763}" type="presOf" srcId="{47354027-5E89-47BF-8714-8AB2E5BD51A7}" destId="{FBF9961B-6692-45DD-818B-B48212A545A6}" srcOrd="0" destOrd="0" presId="urn:microsoft.com/office/officeart/2005/8/layout/pList2#1"/>
    <dgm:cxn modelId="{68503206-6716-49E6-B7F0-302A5315E020}" srcId="{79C3472F-4A47-48CD-AF35-FCFA1FA99667}" destId="{12787E12-1D65-49E9-8CB3-AD09A651358D}" srcOrd="6" destOrd="0" parTransId="{1FA34D8F-14A1-4E01-9373-28246880CF53}" sibTransId="{D9DFEEB4-AD5A-46D7-99CF-AB803CAA671D}"/>
    <dgm:cxn modelId="{C656A13E-E87D-4BD6-90C9-2C6E262B258E}" srcId="{79C3472F-4A47-48CD-AF35-FCFA1FA99667}" destId="{DDC34A62-C192-43C7-A287-3034ACED18A2}" srcOrd="4" destOrd="0" parTransId="{B97CBDE5-0BF5-4E80-A801-756C1653E464}" sibTransId="{3C62ECA5-9C4D-4BB3-BDF8-1A00AC651359}"/>
    <dgm:cxn modelId="{BC4003C3-7DE7-4673-B261-D34B6F0B1C5A}" srcId="{79C3472F-4A47-48CD-AF35-FCFA1FA99667}" destId="{47354027-5E89-47BF-8714-8AB2E5BD51A7}" srcOrd="1" destOrd="0" parTransId="{2014B6AC-B854-48B9-81E5-BF815715B685}" sibTransId="{D0F3D6BB-30E0-42CF-A46D-C2BBA62679D1}"/>
    <dgm:cxn modelId="{F0880243-1594-46B4-A4F8-E94B2A9736DB}" type="presOf" srcId="{C62C8128-8329-468F-97AE-89EA9F5104FC}" destId="{8892A80C-94A2-4C9A-ABB9-C333776CD753}" srcOrd="0" destOrd="0" presId="urn:microsoft.com/office/officeart/2005/8/layout/pList2#1"/>
    <dgm:cxn modelId="{4133443F-59EC-4FF3-943D-693CA4396EF3}" type="presParOf" srcId="{8927EE96-FC7B-4C50-8E43-7B61ABFD6A66}" destId="{303A6940-5852-49C5-B949-FF8DA26C78CD}" srcOrd="0" destOrd="0" presId="urn:microsoft.com/office/officeart/2005/8/layout/pList2#1"/>
    <dgm:cxn modelId="{127EAB39-A383-4691-ACBC-5986C1196845}" type="presParOf" srcId="{8927EE96-FC7B-4C50-8E43-7B61ABFD6A66}" destId="{7EACA409-6EF6-4BDC-BAEC-6CC1A0D2E274}" srcOrd="1" destOrd="0" presId="urn:microsoft.com/office/officeart/2005/8/layout/pList2#1"/>
    <dgm:cxn modelId="{BB596C30-05E3-483F-9432-BA0273E0F6B4}" type="presParOf" srcId="{7EACA409-6EF6-4BDC-BAEC-6CC1A0D2E274}" destId="{E005E346-B5DE-4B4F-8687-7A9BE8FDC70A}" srcOrd="0" destOrd="0" presId="urn:microsoft.com/office/officeart/2005/8/layout/pList2#1"/>
    <dgm:cxn modelId="{9490BA48-FC88-4B95-96DA-766AB081B18B}" type="presParOf" srcId="{E005E346-B5DE-4B4F-8687-7A9BE8FDC70A}" destId="{66D4A95D-55F8-4749-A441-EB848FF57359}" srcOrd="0" destOrd="0" presId="urn:microsoft.com/office/officeart/2005/8/layout/pList2#1"/>
    <dgm:cxn modelId="{9D2D33C6-ADF5-4600-BEBB-FE43E94C9240}" type="presParOf" srcId="{E005E346-B5DE-4B4F-8687-7A9BE8FDC70A}" destId="{D6342F10-9C82-4524-9B54-731A2AD4E29D}" srcOrd="1" destOrd="0" presId="urn:microsoft.com/office/officeart/2005/8/layout/pList2#1"/>
    <dgm:cxn modelId="{0D059355-5703-4C8D-9B6B-2465B2FB05F2}" type="presParOf" srcId="{E005E346-B5DE-4B4F-8687-7A9BE8FDC70A}" destId="{F81905E3-CF33-448D-B596-D797211B4F94}" srcOrd="2" destOrd="0" presId="urn:microsoft.com/office/officeart/2005/8/layout/pList2#1"/>
    <dgm:cxn modelId="{3F019A3D-8DC2-46A8-BD76-26DEC0557239}" type="presParOf" srcId="{7EACA409-6EF6-4BDC-BAEC-6CC1A0D2E274}" destId="{D25D454C-4FDA-4CEA-A063-932A4EAD1579}" srcOrd="1" destOrd="0" presId="urn:microsoft.com/office/officeart/2005/8/layout/pList2#1"/>
    <dgm:cxn modelId="{221902E8-3A7B-4481-926B-491E46391835}" type="presParOf" srcId="{7EACA409-6EF6-4BDC-BAEC-6CC1A0D2E274}" destId="{AB29B449-1E51-48CE-ACEA-9881773C5F76}" srcOrd="2" destOrd="0" presId="urn:microsoft.com/office/officeart/2005/8/layout/pList2#1"/>
    <dgm:cxn modelId="{06BE4640-0EA3-434F-9C53-484E1C0AB663}" type="presParOf" srcId="{AB29B449-1E51-48CE-ACEA-9881773C5F76}" destId="{FBF9961B-6692-45DD-818B-B48212A545A6}" srcOrd="0" destOrd="0" presId="urn:microsoft.com/office/officeart/2005/8/layout/pList2#1"/>
    <dgm:cxn modelId="{9CDD66CE-833D-4A87-A0E1-9A85AD19CCAB}" type="presParOf" srcId="{AB29B449-1E51-48CE-ACEA-9881773C5F76}" destId="{DC2F9AF6-9E3B-4DD5-8726-1CA12D5F2384}" srcOrd="1" destOrd="0" presId="urn:microsoft.com/office/officeart/2005/8/layout/pList2#1"/>
    <dgm:cxn modelId="{6AFD7E21-9608-47B9-852B-D4A5AB420E31}" type="presParOf" srcId="{AB29B449-1E51-48CE-ACEA-9881773C5F76}" destId="{42ABC722-553F-4EC6-9D0A-CA3DEFEF24BF}" srcOrd="2" destOrd="0" presId="urn:microsoft.com/office/officeart/2005/8/layout/pList2#1"/>
    <dgm:cxn modelId="{64CAD81E-68F8-4E5E-BD8E-7B863B2C53F4}" type="presParOf" srcId="{7EACA409-6EF6-4BDC-BAEC-6CC1A0D2E274}" destId="{B59445F4-4472-4546-865D-CB66E94A0C48}" srcOrd="3" destOrd="0" presId="urn:microsoft.com/office/officeart/2005/8/layout/pList2#1"/>
    <dgm:cxn modelId="{82A98F00-5427-4070-AA8C-A2786487B066}" type="presParOf" srcId="{7EACA409-6EF6-4BDC-BAEC-6CC1A0D2E274}" destId="{5E0E38EA-C54C-4A3B-94F8-B590CD7DBCA4}" srcOrd="4" destOrd="0" presId="urn:microsoft.com/office/officeart/2005/8/layout/pList2#1"/>
    <dgm:cxn modelId="{6C2BACD0-5370-4245-9018-EC3F5E620863}" type="presParOf" srcId="{5E0E38EA-C54C-4A3B-94F8-B590CD7DBCA4}" destId="{04ECC1A3-7555-47C8-8E46-323A0C74BD0B}" srcOrd="0" destOrd="0" presId="urn:microsoft.com/office/officeart/2005/8/layout/pList2#1"/>
    <dgm:cxn modelId="{6323FBFD-6FA2-4DC5-81E1-9FD623D49CC8}" type="presParOf" srcId="{5E0E38EA-C54C-4A3B-94F8-B590CD7DBCA4}" destId="{30E336AE-467C-44DF-BD3D-9D20DD0538E9}" srcOrd="1" destOrd="0" presId="urn:microsoft.com/office/officeart/2005/8/layout/pList2#1"/>
    <dgm:cxn modelId="{C902D803-2834-46D3-A546-E63FEC4912D0}" type="presParOf" srcId="{5E0E38EA-C54C-4A3B-94F8-B590CD7DBCA4}" destId="{32E02400-9873-4BCD-8BA4-AFA69E4D94ED}" srcOrd="2" destOrd="0" presId="urn:microsoft.com/office/officeart/2005/8/layout/pList2#1"/>
    <dgm:cxn modelId="{8BC24A4C-F139-479D-9337-06F1620DE43C}" type="presParOf" srcId="{7EACA409-6EF6-4BDC-BAEC-6CC1A0D2E274}" destId="{BD4A2656-CF16-4DBB-AC78-1730A5F57633}" srcOrd="5" destOrd="0" presId="urn:microsoft.com/office/officeart/2005/8/layout/pList2#1"/>
    <dgm:cxn modelId="{E97A9B68-D6E3-4DC0-A056-653234A5B888}" type="presParOf" srcId="{7EACA409-6EF6-4BDC-BAEC-6CC1A0D2E274}" destId="{4A1A8361-2C66-4692-98DB-E7FDE1B27900}" srcOrd="6" destOrd="0" presId="urn:microsoft.com/office/officeart/2005/8/layout/pList2#1"/>
    <dgm:cxn modelId="{B0E18577-C3A1-41B9-AB81-AF4539DDAD07}" type="presParOf" srcId="{4A1A8361-2C66-4692-98DB-E7FDE1B27900}" destId="{4B73CCF4-870E-448C-AE23-684769B487C5}" srcOrd="0" destOrd="0" presId="urn:microsoft.com/office/officeart/2005/8/layout/pList2#1"/>
    <dgm:cxn modelId="{DA530C30-3CC6-46B9-AF66-78D8301B63CA}" type="presParOf" srcId="{4A1A8361-2C66-4692-98DB-E7FDE1B27900}" destId="{FA8F3822-8566-47B1-B120-DD3899FA9D2B}" srcOrd="1" destOrd="0" presId="urn:microsoft.com/office/officeart/2005/8/layout/pList2#1"/>
    <dgm:cxn modelId="{32AD3F7E-E77F-4DA7-978B-5CC68D5621A0}" type="presParOf" srcId="{4A1A8361-2C66-4692-98DB-E7FDE1B27900}" destId="{B3175EDC-A515-44E3-8FEE-68DBFD0C6657}" srcOrd="2" destOrd="0" presId="urn:microsoft.com/office/officeart/2005/8/layout/pList2#1"/>
    <dgm:cxn modelId="{1D594941-0A0C-47F2-9931-168648CE7351}" type="presParOf" srcId="{7EACA409-6EF6-4BDC-BAEC-6CC1A0D2E274}" destId="{D06228FF-6ED7-4E4C-A2BA-048B80D39CA4}" srcOrd="7" destOrd="0" presId="urn:microsoft.com/office/officeart/2005/8/layout/pList2#1"/>
    <dgm:cxn modelId="{8C286527-D357-4453-99FE-702AE3F250D7}" type="presParOf" srcId="{7EACA409-6EF6-4BDC-BAEC-6CC1A0D2E274}" destId="{2E7C1DBF-4780-44D3-81DA-5F3572AF414A}" srcOrd="8" destOrd="0" presId="urn:microsoft.com/office/officeart/2005/8/layout/pList2#1"/>
    <dgm:cxn modelId="{62239C8F-B5EA-4434-9A01-98861350B424}" type="presParOf" srcId="{2E7C1DBF-4780-44D3-81DA-5F3572AF414A}" destId="{DC9737CC-1912-4B72-A498-0FF3309A9932}" srcOrd="0" destOrd="0" presId="urn:microsoft.com/office/officeart/2005/8/layout/pList2#1"/>
    <dgm:cxn modelId="{408C22F1-778E-46A7-A098-B56A182792B7}" type="presParOf" srcId="{2E7C1DBF-4780-44D3-81DA-5F3572AF414A}" destId="{9D18A797-CF96-43BF-ABD4-EF55E0809CD5}" srcOrd="1" destOrd="0" presId="urn:microsoft.com/office/officeart/2005/8/layout/pList2#1"/>
    <dgm:cxn modelId="{4B94885F-2E07-4437-9BCE-44A8C72A9A4B}" type="presParOf" srcId="{2E7C1DBF-4780-44D3-81DA-5F3572AF414A}" destId="{3E2D7A21-C64E-49C6-BAAC-E399943AB682}" srcOrd="2" destOrd="0" presId="urn:microsoft.com/office/officeart/2005/8/layout/pList2#1"/>
    <dgm:cxn modelId="{39A6AB94-A0F2-4246-A813-3D0A4EEF2EBD}" type="presParOf" srcId="{7EACA409-6EF6-4BDC-BAEC-6CC1A0D2E274}" destId="{11EF99A0-40CF-420D-8463-33597EAD5E5D}" srcOrd="9" destOrd="0" presId="urn:microsoft.com/office/officeart/2005/8/layout/pList2#1"/>
    <dgm:cxn modelId="{F2103BA0-2C2E-4738-A744-DEC991946BEF}" type="presParOf" srcId="{7EACA409-6EF6-4BDC-BAEC-6CC1A0D2E274}" destId="{4AFC2FBF-FA72-46C8-9586-4B7C7353BCA8}" srcOrd="10" destOrd="0" presId="urn:microsoft.com/office/officeart/2005/8/layout/pList2#1"/>
    <dgm:cxn modelId="{AA0556DA-AA8A-4D38-9AB4-4A8BEBEE5140}" type="presParOf" srcId="{4AFC2FBF-FA72-46C8-9586-4B7C7353BCA8}" destId="{A664A4B4-4A0B-4316-969A-9381D2226E66}" srcOrd="0" destOrd="0" presId="urn:microsoft.com/office/officeart/2005/8/layout/pList2#1"/>
    <dgm:cxn modelId="{74D359DD-283D-409D-A79C-0C690100B0E4}" type="presParOf" srcId="{4AFC2FBF-FA72-46C8-9586-4B7C7353BCA8}" destId="{4F973B38-0AB4-4A0A-AE41-6E3D0D411096}" srcOrd="1" destOrd="0" presId="urn:microsoft.com/office/officeart/2005/8/layout/pList2#1"/>
    <dgm:cxn modelId="{4B7AA0C3-1705-4C06-AF84-DA4F7F211A0C}" type="presParOf" srcId="{4AFC2FBF-FA72-46C8-9586-4B7C7353BCA8}" destId="{F3CBE6E8-EBD0-43CE-8DE4-B372C8ED18AC}" srcOrd="2" destOrd="0" presId="urn:microsoft.com/office/officeart/2005/8/layout/pList2#1"/>
    <dgm:cxn modelId="{B7B8D67B-F201-49E8-AF35-7D7819B9056C}" type="presParOf" srcId="{7EACA409-6EF6-4BDC-BAEC-6CC1A0D2E274}" destId="{8892A80C-94A2-4C9A-ABB9-C333776CD753}" srcOrd="11" destOrd="0" presId="urn:microsoft.com/office/officeart/2005/8/layout/pList2#1"/>
    <dgm:cxn modelId="{22F21DA6-CD10-4F9A-AD90-1973F92F1129}" type="presParOf" srcId="{7EACA409-6EF6-4BDC-BAEC-6CC1A0D2E274}" destId="{24AC59A6-9A89-43EB-B9E0-9E403346667B}" srcOrd="12" destOrd="0" presId="urn:microsoft.com/office/officeart/2005/8/layout/pList2#1"/>
    <dgm:cxn modelId="{55500CBF-E5E8-4EC4-AE37-014F673FB8DE}" type="presParOf" srcId="{24AC59A6-9A89-43EB-B9E0-9E403346667B}" destId="{57498E3D-CEF1-4CED-8DBD-7568AB7E374F}" srcOrd="0" destOrd="0" presId="urn:microsoft.com/office/officeart/2005/8/layout/pList2#1"/>
    <dgm:cxn modelId="{1E0A7922-30E7-4241-8591-0A5B6EB386AB}" type="presParOf" srcId="{24AC59A6-9A89-43EB-B9E0-9E403346667B}" destId="{506652D5-FA4A-44E4-BFD2-EB4C21424E60}" srcOrd="1" destOrd="0" presId="urn:microsoft.com/office/officeart/2005/8/layout/pList2#1"/>
    <dgm:cxn modelId="{5494A816-B496-403F-915E-CB9EFDA7052B}" type="presParOf" srcId="{24AC59A6-9A89-43EB-B9E0-9E403346667B}" destId="{5A4F9C5F-10A1-4A3F-94A0-8896CDF592BA}"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4D9F1-44F9-4FEE-8221-442C35F5603D}">
      <dsp:nvSpPr>
        <dsp:cNvPr id="0" name=""/>
        <dsp:cNvSpPr/>
      </dsp:nvSpPr>
      <dsp:spPr>
        <a:xfrm>
          <a:off x="1479065" y="0"/>
          <a:ext cx="1524994" cy="1581147"/>
        </a:xfrm>
        <a:prstGeom prst="trapezoid">
          <a:avLst>
            <a:gd name="adj" fmla="val 50000"/>
          </a:avLst>
        </a:prstGeom>
        <a:solidFill>
          <a:srgbClr val="005B5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r>
            <a:rPr lang="en-US" sz="2800" kern="1200" dirty="0" smtClean="0">
              <a:solidFill>
                <a:schemeClr val="bg1"/>
              </a:solidFill>
            </a:rPr>
            <a:t>Cost</a:t>
          </a:r>
          <a:endParaRPr lang="en-US" sz="2800" kern="1200" dirty="0">
            <a:solidFill>
              <a:schemeClr val="bg1"/>
            </a:solidFill>
          </a:endParaRPr>
        </a:p>
      </dsp:txBody>
      <dsp:txXfrm>
        <a:off x="1479065" y="0"/>
        <a:ext cx="1524994" cy="1581147"/>
      </dsp:txXfrm>
    </dsp:sp>
    <dsp:sp modelId="{D68E3054-D2C6-48D1-ACBC-53E3159F8E17}">
      <dsp:nvSpPr>
        <dsp:cNvPr id="0" name=""/>
        <dsp:cNvSpPr/>
      </dsp:nvSpPr>
      <dsp:spPr>
        <a:xfrm>
          <a:off x="986043" y="1581147"/>
          <a:ext cx="2511038" cy="1022350"/>
        </a:xfrm>
        <a:prstGeom prst="trapezoid">
          <a:avLst>
            <a:gd name="adj" fmla="val 48224"/>
          </a:avLst>
        </a:prstGeom>
        <a:solidFill>
          <a:srgbClr val="005B5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Work</a:t>
          </a:r>
          <a:endParaRPr lang="en-US" sz="2800" kern="1200" dirty="0">
            <a:solidFill>
              <a:schemeClr val="bg1"/>
            </a:solidFill>
          </a:endParaRPr>
        </a:p>
      </dsp:txBody>
      <dsp:txXfrm>
        <a:off x="1425475" y="1581147"/>
        <a:ext cx="1632174" cy="1022350"/>
      </dsp:txXfrm>
    </dsp:sp>
    <dsp:sp modelId="{0AEDA87B-F3F2-4760-9F0E-FB54397A56B8}">
      <dsp:nvSpPr>
        <dsp:cNvPr id="0" name=""/>
        <dsp:cNvSpPr/>
      </dsp:nvSpPr>
      <dsp:spPr>
        <a:xfrm>
          <a:off x="493021" y="2603498"/>
          <a:ext cx="3497081" cy="1022350"/>
        </a:xfrm>
        <a:prstGeom prst="trapezoid">
          <a:avLst>
            <a:gd name="adj" fmla="val 48224"/>
          </a:avLst>
        </a:prstGeom>
        <a:solidFill>
          <a:srgbClr val="005B5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Facility</a:t>
          </a:r>
          <a:endParaRPr lang="en-US" sz="2800" kern="1200" dirty="0">
            <a:solidFill>
              <a:schemeClr val="bg1"/>
            </a:solidFill>
          </a:endParaRPr>
        </a:p>
      </dsp:txBody>
      <dsp:txXfrm>
        <a:off x="1105010" y="2603498"/>
        <a:ext cx="2273103" cy="1022350"/>
      </dsp:txXfrm>
    </dsp:sp>
    <dsp:sp modelId="{E7CC4F1A-3382-4D29-9578-EC64CF39C6DB}">
      <dsp:nvSpPr>
        <dsp:cNvPr id="0" name=""/>
        <dsp:cNvSpPr/>
      </dsp:nvSpPr>
      <dsp:spPr>
        <a:xfrm>
          <a:off x="0" y="3625849"/>
          <a:ext cx="4483125" cy="1022350"/>
        </a:xfrm>
        <a:prstGeom prst="trapezoid">
          <a:avLst>
            <a:gd name="adj" fmla="val 48224"/>
          </a:avLst>
        </a:prstGeom>
        <a:solidFill>
          <a:srgbClr val="005B5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Applicant</a:t>
          </a:r>
          <a:endParaRPr lang="en-US" sz="2800" kern="1200" dirty="0">
            <a:solidFill>
              <a:schemeClr val="bg1"/>
            </a:solidFill>
          </a:endParaRPr>
        </a:p>
      </dsp:txBody>
      <dsp:txXfrm>
        <a:off x="784546" y="3625849"/>
        <a:ext cx="2914031" cy="1022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A6940-5852-49C5-B949-FF8DA26C78CD}">
      <dsp:nvSpPr>
        <dsp:cNvPr id="0" name=""/>
        <dsp:cNvSpPr/>
      </dsp:nvSpPr>
      <dsp:spPr>
        <a:xfrm>
          <a:off x="0" y="-34549"/>
          <a:ext cx="8534400" cy="1578379"/>
        </a:xfrm>
        <a:prstGeom prst="roundRect">
          <a:avLst>
            <a:gd name="adj" fmla="val 10000"/>
          </a:avLst>
        </a:prstGeom>
        <a:solidFill>
          <a:srgbClr val="005B51"/>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1905E3-CF33-448D-B596-D797211B4F94}">
      <dsp:nvSpPr>
        <dsp:cNvPr id="0" name=""/>
        <dsp:cNvSpPr/>
      </dsp:nvSpPr>
      <dsp:spPr>
        <a:xfrm>
          <a:off x="263082" y="226573"/>
          <a:ext cx="1053715" cy="105613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66D4A95D-55F8-4749-A441-EB848FF57359}">
      <dsp:nvSpPr>
        <dsp:cNvPr id="0" name=""/>
        <dsp:cNvSpPr/>
      </dsp:nvSpPr>
      <dsp:spPr>
        <a:xfrm rot="10800000">
          <a:off x="279794" y="1474729"/>
          <a:ext cx="1053715" cy="1760220"/>
        </a:xfrm>
        <a:prstGeom prst="round2SameRect">
          <a:avLst>
            <a:gd name="adj1" fmla="val 10500"/>
            <a:gd name="adj2" fmla="val 0"/>
          </a:avLst>
        </a:prstGeom>
        <a:solidFill>
          <a:srgbClr val="C00000"/>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ctr" defTabSz="711200">
            <a:lnSpc>
              <a:spcPct val="90000"/>
            </a:lnSpc>
            <a:spcBef>
              <a:spcPct val="0"/>
            </a:spcBef>
            <a:spcAft>
              <a:spcPct val="35000"/>
            </a:spcAft>
          </a:pPr>
          <a:r>
            <a:rPr lang="en-US" sz="1600" b="1" kern="1200" dirty="0" smtClean="0"/>
            <a:t>A</a:t>
          </a:r>
        </a:p>
        <a:p>
          <a:pPr lvl="0" algn="ctr" defTabSz="711200">
            <a:lnSpc>
              <a:spcPct val="90000"/>
            </a:lnSpc>
            <a:spcBef>
              <a:spcPct val="0"/>
            </a:spcBef>
            <a:spcAft>
              <a:spcPct val="35000"/>
            </a:spcAft>
          </a:pPr>
          <a:r>
            <a:rPr lang="en-US" sz="1400" kern="1200" dirty="0" smtClean="0"/>
            <a:t>Debris Removal</a:t>
          </a:r>
        </a:p>
      </dsp:txBody>
      <dsp:txXfrm rot="10800000">
        <a:off x="312199" y="1474729"/>
        <a:ext cx="988905" cy="1727815"/>
      </dsp:txXfrm>
    </dsp:sp>
    <dsp:sp modelId="{42ABC722-553F-4EC6-9D0A-CA3DEFEF24BF}">
      <dsp:nvSpPr>
        <dsp:cNvPr id="0" name=""/>
        <dsp:cNvSpPr/>
      </dsp:nvSpPr>
      <dsp:spPr>
        <a:xfrm>
          <a:off x="1422169" y="226573"/>
          <a:ext cx="1053715" cy="105613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sp>
    <dsp:sp modelId="{FBF9961B-6692-45DD-818B-B48212A545A6}">
      <dsp:nvSpPr>
        <dsp:cNvPr id="0" name=""/>
        <dsp:cNvSpPr/>
      </dsp:nvSpPr>
      <dsp:spPr>
        <a:xfrm rot="10800000">
          <a:off x="1422401" y="1474729"/>
          <a:ext cx="1053715" cy="1760220"/>
        </a:xfrm>
        <a:prstGeom prst="round2SameRect">
          <a:avLst>
            <a:gd name="adj1" fmla="val 10500"/>
            <a:gd name="adj2" fmla="val 0"/>
          </a:avLst>
        </a:prstGeom>
        <a:solidFill>
          <a:srgbClr val="C00000"/>
        </a:solidFill>
        <a:ln w="25400" cap="flat" cmpd="sng" algn="ctr">
          <a:solidFill>
            <a:schemeClr val="tx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ctr" defTabSz="711200">
            <a:lnSpc>
              <a:spcPct val="90000"/>
            </a:lnSpc>
            <a:spcBef>
              <a:spcPct val="0"/>
            </a:spcBef>
            <a:spcAft>
              <a:spcPct val="35000"/>
            </a:spcAft>
          </a:pPr>
          <a:r>
            <a:rPr lang="en-US" sz="1600" b="1" kern="1200" dirty="0" smtClean="0"/>
            <a:t>B</a:t>
          </a:r>
        </a:p>
        <a:p>
          <a:pPr lvl="0" algn="ctr" defTabSz="711200">
            <a:lnSpc>
              <a:spcPct val="90000"/>
            </a:lnSpc>
            <a:spcBef>
              <a:spcPct val="0"/>
            </a:spcBef>
            <a:spcAft>
              <a:spcPct val="35000"/>
            </a:spcAft>
          </a:pPr>
          <a:r>
            <a:rPr lang="en-US" sz="1200" kern="1200" dirty="0" smtClean="0"/>
            <a:t>Emergency Protective Measures  </a:t>
          </a:r>
          <a:endParaRPr lang="en-US" sz="1200" kern="1200" dirty="0"/>
        </a:p>
      </dsp:txBody>
      <dsp:txXfrm rot="10800000">
        <a:off x="1454806" y="1474729"/>
        <a:ext cx="988905" cy="1727815"/>
      </dsp:txXfrm>
    </dsp:sp>
    <dsp:sp modelId="{32E02400-9873-4BCD-8BA4-AFA69E4D94ED}">
      <dsp:nvSpPr>
        <dsp:cNvPr id="0" name=""/>
        <dsp:cNvSpPr/>
      </dsp:nvSpPr>
      <dsp:spPr>
        <a:xfrm>
          <a:off x="2581255" y="226573"/>
          <a:ext cx="1053715" cy="105613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CC1A3-7555-47C8-8E46-323A0C74BD0B}">
      <dsp:nvSpPr>
        <dsp:cNvPr id="0" name=""/>
        <dsp:cNvSpPr/>
      </dsp:nvSpPr>
      <dsp:spPr>
        <a:xfrm rot="10800000">
          <a:off x="2569644" y="1474729"/>
          <a:ext cx="1053715" cy="1760220"/>
        </a:xfrm>
        <a:prstGeom prst="round2SameRect">
          <a:avLst>
            <a:gd name="adj1" fmla="val 10500"/>
            <a:gd name="adj2" fmla="val 0"/>
          </a:avLst>
        </a:prstGeom>
        <a:solidFill>
          <a:srgbClr val="B98B3F"/>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13792" numCol="1" spcCol="1270" anchor="t" anchorCtr="0">
          <a:noAutofit/>
        </a:bodyPr>
        <a:lstStyle/>
        <a:p>
          <a:pPr lvl="0" algn="ctr" defTabSz="711200">
            <a:lnSpc>
              <a:spcPct val="90000"/>
            </a:lnSpc>
            <a:spcBef>
              <a:spcPct val="0"/>
            </a:spcBef>
            <a:spcAft>
              <a:spcPct val="35000"/>
            </a:spcAft>
          </a:pPr>
          <a:r>
            <a:rPr lang="en-US" sz="1600" b="1" kern="1200" dirty="0" smtClean="0"/>
            <a:t>C</a:t>
          </a:r>
        </a:p>
        <a:p>
          <a:pPr lvl="0" algn="ctr" defTabSz="711200">
            <a:lnSpc>
              <a:spcPct val="90000"/>
            </a:lnSpc>
            <a:spcBef>
              <a:spcPct val="0"/>
            </a:spcBef>
            <a:spcAft>
              <a:spcPct val="35000"/>
            </a:spcAft>
          </a:pPr>
          <a:r>
            <a:rPr lang="en-US" sz="1400" kern="1200" dirty="0" smtClean="0"/>
            <a:t>Roads &amp; Bridges</a:t>
          </a:r>
        </a:p>
      </dsp:txBody>
      <dsp:txXfrm rot="10800000">
        <a:off x="2602049" y="1474729"/>
        <a:ext cx="988905" cy="1727815"/>
      </dsp:txXfrm>
    </dsp:sp>
    <dsp:sp modelId="{B3175EDC-A515-44E3-8FEE-68DBFD0C6657}">
      <dsp:nvSpPr>
        <dsp:cNvPr id="0" name=""/>
        <dsp:cNvSpPr/>
      </dsp:nvSpPr>
      <dsp:spPr>
        <a:xfrm>
          <a:off x="3740342" y="226573"/>
          <a:ext cx="1053715" cy="1056132"/>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3CCF4-870E-448C-AE23-684769B487C5}">
      <dsp:nvSpPr>
        <dsp:cNvPr id="0" name=""/>
        <dsp:cNvSpPr/>
      </dsp:nvSpPr>
      <dsp:spPr>
        <a:xfrm rot="10800000">
          <a:off x="3729584" y="1474729"/>
          <a:ext cx="1053715" cy="1760220"/>
        </a:xfrm>
        <a:prstGeom prst="round2SameRect">
          <a:avLst>
            <a:gd name="adj1" fmla="val 10500"/>
            <a:gd name="adj2" fmla="val 0"/>
          </a:avLst>
        </a:prstGeom>
        <a:solidFill>
          <a:srgbClr val="B98B3F"/>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smtClean="0"/>
            <a:t>D</a:t>
          </a:r>
        </a:p>
        <a:p>
          <a:pPr lvl="0" algn="ctr" defTabSz="711200">
            <a:lnSpc>
              <a:spcPct val="90000"/>
            </a:lnSpc>
            <a:spcBef>
              <a:spcPct val="0"/>
            </a:spcBef>
            <a:spcAft>
              <a:spcPct val="35000"/>
            </a:spcAft>
          </a:pPr>
          <a:r>
            <a:rPr lang="en-US" sz="1400" kern="1200" dirty="0" smtClean="0"/>
            <a:t>Water Control Facilities </a:t>
          </a:r>
          <a:endParaRPr lang="en-US" sz="1400" kern="1200" dirty="0"/>
        </a:p>
      </dsp:txBody>
      <dsp:txXfrm rot="10800000">
        <a:off x="3761989" y="1474729"/>
        <a:ext cx="988905" cy="1727815"/>
      </dsp:txXfrm>
    </dsp:sp>
    <dsp:sp modelId="{3E2D7A21-C64E-49C6-BAAC-E399943AB682}">
      <dsp:nvSpPr>
        <dsp:cNvPr id="0" name=""/>
        <dsp:cNvSpPr/>
      </dsp:nvSpPr>
      <dsp:spPr>
        <a:xfrm>
          <a:off x="4899429" y="226573"/>
          <a:ext cx="1053715" cy="1056132"/>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737CC-1912-4B72-A498-0FF3309A9932}">
      <dsp:nvSpPr>
        <dsp:cNvPr id="0" name=""/>
        <dsp:cNvSpPr/>
      </dsp:nvSpPr>
      <dsp:spPr>
        <a:xfrm rot="10800000">
          <a:off x="4927615" y="1474729"/>
          <a:ext cx="1053715" cy="1760220"/>
        </a:xfrm>
        <a:prstGeom prst="round2SameRect">
          <a:avLst>
            <a:gd name="adj1" fmla="val 10500"/>
            <a:gd name="adj2" fmla="val 0"/>
          </a:avLst>
        </a:prstGeom>
        <a:solidFill>
          <a:srgbClr val="B98B3F"/>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13792" numCol="1" spcCol="1270" anchor="t" anchorCtr="0">
          <a:noAutofit/>
        </a:bodyPr>
        <a:lstStyle/>
        <a:p>
          <a:pPr lvl="0" algn="ctr" defTabSz="711200">
            <a:lnSpc>
              <a:spcPct val="90000"/>
            </a:lnSpc>
            <a:spcBef>
              <a:spcPct val="0"/>
            </a:spcBef>
            <a:spcAft>
              <a:spcPct val="35000"/>
            </a:spcAft>
          </a:pPr>
          <a:r>
            <a:rPr lang="en-US" sz="1600" b="1" kern="1200" dirty="0" smtClean="0"/>
            <a:t>E</a:t>
          </a:r>
        </a:p>
        <a:p>
          <a:pPr lvl="0" algn="ctr" defTabSz="711200">
            <a:lnSpc>
              <a:spcPct val="90000"/>
            </a:lnSpc>
            <a:spcBef>
              <a:spcPct val="0"/>
            </a:spcBef>
            <a:spcAft>
              <a:spcPct val="35000"/>
            </a:spcAft>
          </a:pPr>
          <a:r>
            <a:rPr lang="en-US" sz="1400" kern="1200" dirty="0" smtClean="0"/>
            <a:t>Buildings &amp; Equipment </a:t>
          </a:r>
          <a:endParaRPr lang="en-US" sz="1400" kern="1200" dirty="0"/>
        </a:p>
      </dsp:txBody>
      <dsp:txXfrm rot="10800000">
        <a:off x="4960020" y="1474729"/>
        <a:ext cx="988905" cy="1727815"/>
      </dsp:txXfrm>
    </dsp:sp>
    <dsp:sp modelId="{F3CBE6E8-EBD0-43CE-8DE4-B372C8ED18AC}">
      <dsp:nvSpPr>
        <dsp:cNvPr id="0" name=""/>
        <dsp:cNvSpPr/>
      </dsp:nvSpPr>
      <dsp:spPr>
        <a:xfrm>
          <a:off x="6058515" y="226573"/>
          <a:ext cx="1053715" cy="1056132"/>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4000" r="-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64A4B4-4A0B-4316-969A-9381D2226E66}">
      <dsp:nvSpPr>
        <dsp:cNvPr id="0" name=""/>
        <dsp:cNvSpPr/>
      </dsp:nvSpPr>
      <dsp:spPr>
        <a:xfrm rot="10800000">
          <a:off x="6100253" y="1474729"/>
          <a:ext cx="1053715" cy="1760220"/>
        </a:xfrm>
        <a:prstGeom prst="round2SameRect">
          <a:avLst>
            <a:gd name="adj1" fmla="val 10500"/>
            <a:gd name="adj2" fmla="val 0"/>
          </a:avLst>
        </a:prstGeom>
        <a:solidFill>
          <a:srgbClr val="B98B3F"/>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1" kern="1200" dirty="0" smtClean="0"/>
            <a:t>F</a:t>
          </a:r>
        </a:p>
        <a:p>
          <a:pPr lvl="0" algn="ctr" defTabSz="711200">
            <a:lnSpc>
              <a:spcPct val="90000"/>
            </a:lnSpc>
            <a:spcBef>
              <a:spcPct val="0"/>
            </a:spcBef>
            <a:spcAft>
              <a:spcPct val="35000"/>
            </a:spcAft>
          </a:pPr>
          <a:r>
            <a:rPr lang="en-US" sz="1400" kern="1200" dirty="0" smtClean="0"/>
            <a:t>Utilities</a:t>
          </a:r>
          <a:r>
            <a:rPr lang="en-US" sz="1600" kern="1200" dirty="0" smtClean="0"/>
            <a:t> </a:t>
          </a:r>
          <a:endParaRPr lang="en-US" sz="1600" kern="1200" dirty="0"/>
        </a:p>
      </dsp:txBody>
      <dsp:txXfrm rot="10800000">
        <a:off x="6132658" y="1474729"/>
        <a:ext cx="988905" cy="1727815"/>
      </dsp:txXfrm>
    </dsp:sp>
    <dsp:sp modelId="{5A4F9C5F-10A1-4A3F-94A0-8896CDF592BA}">
      <dsp:nvSpPr>
        <dsp:cNvPr id="0" name=""/>
        <dsp:cNvSpPr/>
      </dsp:nvSpPr>
      <dsp:spPr>
        <a:xfrm>
          <a:off x="7217602" y="226573"/>
          <a:ext cx="1053715" cy="1056132"/>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1000" r="-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498E3D-CEF1-4CED-8DBD-7568AB7E374F}">
      <dsp:nvSpPr>
        <dsp:cNvPr id="0" name=""/>
        <dsp:cNvSpPr/>
      </dsp:nvSpPr>
      <dsp:spPr>
        <a:xfrm rot="10800000">
          <a:off x="7260193" y="1474729"/>
          <a:ext cx="1053715" cy="1760220"/>
        </a:xfrm>
        <a:prstGeom prst="round2SameRect">
          <a:avLst>
            <a:gd name="adj1" fmla="val 10500"/>
            <a:gd name="adj2" fmla="val 0"/>
          </a:avLst>
        </a:prstGeom>
        <a:solidFill>
          <a:srgbClr val="B98B3F"/>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13792" numCol="1" spcCol="1270" anchor="t" anchorCtr="0">
          <a:noAutofit/>
        </a:bodyPr>
        <a:lstStyle/>
        <a:p>
          <a:pPr lvl="0" algn="ctr" defTabSz="711200">
            <a:lnSpc>
              <a:spcPct val="90000"/>
            </a:lnSpc>
            <a:spcBef>
              <a:spcPct val="0"/>
            </a:spcBef>
            <a:spcAft>
              <a:spcPct val="35000"/>
            </a:spcAft>
          </a:pPr>
          <a:r>
            <a:rPr lang="en-US" sz="1600" b="1" kern="1200" dirty="0" smtClean="0"/>
            <a:t>G</a:t>
          </a:r>
        </a:p>
        <a:p>
          <a:pPr lvl="0" algn="ctr" defTabSz="711200">
            <a:lnSpc>
              <a:spcPct val="90000"/>
            </a:lnSpc>
            <a:spcBef>
              <a:spcPct val="0"/>
            </a:spcBef>
            <a:spcAft>
              <a:spcPct val="35000"/>
            </a:spcAft>
          </a:pPr>
          <a:r>
            <a:rPr lang="en-US" sz="1400" kern="1200" dirty="0" smtClean="0"/>
            <a:t>Parks, Recreation &amp; Other  </a:t>
          </a:r>
          <a:endParaRPr lang="en-US" sz="1400" kern="1200" dirty="0"/>
        </a:p>
      </dsp:txBody>
      <dsp:txXfrm rot="10800000">
        <a:off x="7292598" y="1474729"/>
        <a:ext cx="988905" cy="17278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0AB461-3A8D-4B47-8D56-A276E660886A}" type="datetimeFigureOut">
              <a:rPr lang="en-US" smtClean="0"/>
              <a:t>10/20/2021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DE9F77F-8C22-4BC0-98B3-09F634DF7A87}" type="slidenum">
              <a:rPr lang="en-US" smtClean="0"/>
              <a:t>‹#›</a:t>
            </a:fld>
            <a:endParaRPr lang="en-US" dirty="0"/>
          </a:p>
        </p:txBody>
      </p:sp>
    </p:spTree>
    <p:extLst>
      <p:ext uri="{BB962C8B-B14F-4D97-AF65-F5344CB8AC3E}">
        <p14:creationId xmlns:p14="http://schemas.microsoft.com/office/powerpoint/2010/main" val="3906161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CA366D-E67F-4984-95EC-20F07130E652}" type="datetimeFigureOut">
              <a:rPr lang="en-US" smtClean="0"/>
              <a:t>10/20/2021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092EEB-9D7B-4F73-ADA9-39CF4C87A097}" type="slidenum">
              <a:rPr lang="en-US" smtClean="0"/>
              <a:t>‹#›</a:t>
            </a:fld>
            <a:endParaRPr lang="en-US" dirty="0"/>
          </a:p>
        </p:txBody>
      </p:sp>
    </p:spTree>
    <p:extLst>
      <p:ext uri="{BB962C8B-B14F-4D97-AF65-F5344CB8AC3E}">
        <p14:creationId xmlns:p14="http://schemas.microsoft.com/office/powerpoint/2010/main" val="1850349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1</a:t>
            </a:fld>
            <a:endParaRPr lang="en-US" dirty="0"/>
          </a:p>
        </p:txBody>
      </p:sp>
    </p:spTree>
    <p:extLst>
      <p:ext uri="{BB962C8B-B14F-4D97-AF65-F5344CB8AC3E}">
        <p14:creationId xmlns:p14="http://schemas.microsoft.com/office/powerpoint/2010/main" val="29780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itchFamily="18" charset="0"/>
              </a:rPr>
              <a:t>PNP Facility MUST be the responsibility of an eligible PNP applicant and MUST provide an essential governmental service. </a:t>
            </a:r>
          </a:p>
          <a:p>
            <a:endParaRPr lang="en-US" altLang="en-US" dirty="0" smtClean="0">
              <a:latin typeface="Times New Roman" pitchFamily="18" charset="0"/>
            </a:endParaRPr>
          </a:p>
          <a:p>
            <a:r>
              <a:rPr lang="en-US" altLang="en-US" dirty="0" smtClean="0">
                <a:latin typeface="Times New Roman" pitchFamily="18" charset="0"/>
              </a:rPr>
              <a:t>Services may range from but not limited to:  Educational, Medical, Utilities, Museums, Homeless Shelters, Health and Safety Services. </a:t>
            </a:r>
          </a:p>
          <a:p>
            <a:endParaRPr lang="en-US" altLang="en-US" dirty="0" smtClean="0">
              <a:latin typeface="Times New Roman" pitchFamily="18" charset="0"/>
            </a:endParaRPr>
          </a:p>
          <a:p>
            <a:r>
              <a:rPr lang="en-US" altLang="en-US" dirty="0" smtClean="0">
                <a:latin typeface="Times New Roman" pitchFamily="18" charset="0"/>
              </a:rPr>
              <a:t>Critical PNPs include:  Fire/Emergency, Emergency Medical Care, Utilities, Communications, Educational Institutions</a:t>
            </a:r>
          </a:p>
          <a:p>
            <a:endParaRPr lang="en-US" altLang="en-US" dirty="0" smtClean="0">
              <a:latin typeface="Times New Roman" pitchFamily="18" charset="0"/>
            </a:endParaRPr>
          </a:p>
          <a:p>
            <a:r>
              <a:rPr lang="en-US" altLang="en-US" dirty="0" smtClean="0">
                <a:latin typeface="Times New Roman" pitchFamily="18" charset="0"/>
              </a:rPr>
              <a:t>Non-Critical PNPs include: Sr. Citizen Day Centers, Daycare Centers, Homeless Shelters, Libraries, Rehabilitation Facilities, Community Centers.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11</a:t>
            </a:fld>
            <a:endParaRPr lang="en-US" dirty="0"/>
          </a:p>
        </p:txBody>
      </p:sp>
    </p:spTree>
    <p:extLst>
      <p:ext uri="{BB962C8B-B14F-4D97-AF65-F5344CB8AC3E}">
        <p14:creationId xmlns:p14="http://schemas.microsoft.com/office/powerpoint/2010/main" val="191053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itchFamily="18" charset="0"/>
              </a:rPr>
              <a:t>PNP Facility MUST be the responsibility of an eligible PNP applicant and MUST provide an essential governmental service. </a:t>
            </a:r>
          </a:p>
          <a:p>
            <a:endParaRPr lang="en-US" altLang="en-US" dirty="0" smtClean="0">
              <a:latin typeface="Times New Roman" pitchFamily="18" charset="0"/>
            </a:endParaRPr>
          </a:p>
          <a:p>
            <a:r>
              <a:rPr lang="en-US" altLang="en-US" dirty="0" smtClean="0">
                <a:latin typeface="Times New Roman" pitchFamily="18" charset="0"/>
              </a:rPr>
              <a:t>Services may range from but not limited to:  Educational, Medical, Utilities, Museums, Homeless Shelters, Health and Safety Services. </a:t>
            </a:r>
          </a:p>
          <a:p>
            <a:endParaRPr lang="en-US" altLang="en-US" dirty="0" smtClean="0">
              <a:latin typeface="Times New Roman" pitchFamily="18" charset="0"/>
            </a:endParaRPr>
          </a:p>
          <a:p>
            <a:r>
              <a:rPr lang="en-US" altLang="en-US" dirty="0" smtClean="0">
                <a:latin typeface="Times New Roman" pitchFamily="18" charset="0"/>
              </a:rPr>
              <a:t>Critical PNPs include:  Fire/Emergency, Emergency Medical Care, Utilities, Communications, Educational Institutions</a:t>
            </a:r>
          </a:p>
          <a:p>
            <a:endParaRPr lang="en-US" altLang="en-US" dirty="0" smtClean="0">
              <a:latin typeface="Times New Roman" pitchFamily="18" charset="0"/>
            </a:endParaRPr>
          </a:p>
          <a:p>
            <a:r>
              <a:rPr lang="en-US" altLang="en-US" dirty="0" smtClean="0">
                <a:latin typeface="Times New Roman" pitchFamily="18" charset="0"/>
              </a:rPr>
              <a:t>Non-Critical PNPs include: Sr. Citizen Day Centers, Daycare Centers, Homeless Shelters, Libraries, Rehabilitation Facilities, Community Centers.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12</a:t>
            </a:fld>
            <a:endParaRPr lang="en-US" dirty="0"/>
          </a:p>
        </p:txBody>
      </p:sp>
    </p:spTree>
    <p:extLst>
      <p:ext uri="{BB962C8B-B14F-4D97-AF65-F5344CB8AC3E}">
        <p14:creationId xmlns:p14="http://schemas.microsoft.com/office/powerpoint/2010/main" val="147290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itchFamily="18" charset="0"/>
              </a:rPr>
              <a:t>PNP Facility MUST be the responsibility of an eligible PNP applicant and MUST provide an essential governmental service. </a:t>
            </a:r>
          </a:p>
          <a:p>
            <a:endParaRPr lang="en-US" altLang="en-US" dirty="0" smtClean="0">
              <a:latin typeface="Times New Roman" pitchFamily="18" charset="0"/>
            </a:endParaRPr>
          </a:p>
          <a:p>
            <a:r>
              <a:rPr lang="en-US" altLang="en-US" dirty="0" smtClean="0">
                <a:latin typeface="Times New Roman" pitchFamily="18" charset="0"/>
              </a:rPr>
              <a:t>Services may range from but not limited to:  Educational, Medical, Utilities, Museums, Homeless Shelters, Health and Safety Services. </a:t>
            </a:r>
          </a:p>
          <a:p>
            <a:endParaRPr lang="en-US" altLang="en-US" dirty="0" smtClean="0">
              <a:latin typeface="Times New Roman" pitchFamily="18" charset="0"/>
            </a:endParaRPr>
          </a:p>
          <a:p>
            <a:r>
              <a:rPr lang="en-US" altLang="en-US" dirty="0" smtClean="0">
                <a:latin typeface="Times New Roman" pitchFamily="18" charset="0"/>
              </a:rPr>
              <a:t>Critical PNPs include:  Fire/Emergency, Emergency Medical Care, Utilities, Communications, Educational Institutions</a:t>
            </a:r>
          </a:p>
          <a:p>
            <a:endParaRPr lang="en-US" altLang="en-US" dirty="0" smtClean="0">
              <a:latin typeface="Times New Roman" pitchFamily="18" charset="0"/>
            </a:endParaRPr>
          </a:p>
          <a:p>
            <a:r>
              <a:rPr lang="en-US" altLang="en-US" dirty="0" smtClean="0">
                <a:latin typeface="Times New Roman" pitchFamily="18" charset="0"/>
              </a:rPr>
              <a:t>Non-Critical PNPs include: Sr. Citizen Day Centers, Daycare Centers, Homeless Shelters, Libraries, Rehabilitation Facilities, Community Centers.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13</a:t>
            </a:fld>
            <a:endParaRPr lang="en-US" dirty="0"/>
          </a:p>
        </p:txBody>
      </p:sp>
    </p:spTree>
    <p:extLst>
      <p:ext uri="{BB962C8B-B14F-4D97-AF65-F5344CB8AC3E}">
        <p14:creationId xmlns:p14="http://schemas.microsoft.com/office/powerpoint/2010/main" val="3605445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Facilities are not just 4 walled</a:t>
            </a:r>
            <a:r>
              <a:rPr lang="en-US" baseline="0" dirty="0" smtClean="0"/>
              <a:t> buildings – could be roads, parks, etc. </a:t>
            </a:r>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14</a:t>
            </a:fld>
            <a:endParaRPr lang="en-US" dirty="0"/>
          </a:p>
        </p:txBody>
      </p:sp>
    </p:spTree>
    <p:extLst>
      <p:ext uri="{BB962C8B-B14F-4D97-AF65-F5344CB8AC3E}">
        <p14:creationId xmlns:p14="http://schemas.microsoft.com/office/powerpoint/2010/main" val="260880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FEMA does not provide PA funding for repair of damage caused by: </a:t>
            </a:r>
          </a:p>
          <a:p>
            <a:r>
              <a:rPr lang="en-US" sz="1200" b="0" i="0" u="none" strike="noStrike" kern="1200" baseline="0" dirty="0" smtClean="0">
                <a:solidFill>
                  <a:schemeClr val="tx1"/>
                </a:solidFill>
                <a:latin typeface="+mn-lt"/>
                <a:ea typeface="+mn-ea"/>
                <a:cs typeface="+mn-cs"/>
              </a:rPr>
              <a:t>• Deterioration; </a:t>
            </a:r>
          </a:p>
          <a:p>
            <a:r>
              <a:rPr lang="en-US" sz="1200" b="0" i="0" u="none" strike="noStrike" kern="1200" baseline="0" dirty="0" smtClean="0">
                <a:solidFill>
                  <a:schemeClr val="tx1"/>
                </a:solidFill>
                <a:latin typeface="+mn-lt"/>
                <a:ea typeface="+mn-ea"/>
                <a:cs typeface="+mn-cs"/>
              </a:rPr>
              <a:t>• Deferred maintenance; </a:t>
            </a:r>
          </a:p>
          <a:p>
            <a:r>
              <a:rPr lang="en-US" sz="1200" b="0" i="0" u="none" strike="noStrike" kern="1200" baseline="0" dirty="0" smtClean="0">
                <a:solidFill>
                  <a:schemeClr val="tx1"/>
                </a:solidFill>
                <a:latin typeface="+mn-lt"/>
                <a:ea typeface="+mn-ea"/>
                <a:cs typeface="+mn-cs"/>
              </a:rPr>
              <a:t>• The Applicant’s failure to take measures to protect a facility from further damage; or </a:t>
            </a:r>
          </a:p>
          <a:p>
            <a:r>
              <a:rPr lang="en-US" sz="1200" b="0" i="0" u="none" strike="noStrike" kern="1200" baseline="0" dirty="0" smtClean="0">
                <a:solidFill>
                  <a:schemeClr val="tx1"/>
                </a:solidFill>
                <a:latin typeface="+mn-lt"/>
                <a:ea typeface="+mn-ea"/>
                <a:cs typeface="+mn-cs"/>
              </a:rPr>
              <a:t>• Negligence.</a:t>
            </a:r>
          </a:p>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15</a:t>
            </a:fld>
            <a:endParaRPr lang="en-US" dirty="0"/>
          </a:p>
        </p:txBody>
      </p:sp>
    </p:spTree>
    <p:extLst>
      <p:ext uri="{BB962C8B-B14F-4D97-AF65-F5344CB8AC3E}">
        <p14:creationId xmlns:p14="http://schemas.microsoft.com/office/powerpoint/2010/main" val="120778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FEMA does not provide PA funding for repair of damage caused by: </a:t>
            </a:r>
          </a:p>
          <a:p>
            <a:r>
              <a:rPr lang="en-US" sz="1200" b="0" i="0" u="none" strike="noStrike" kern="1200" baseline="0" dirty="0" smtClean="0">
                <a:solidFill>
                  <a:schemeClr val="tx1"/>
                </a:solidFill>
                <a:latin typeface="+mn-lt"/>
                <a:ea typeface="+mn-ea"/>
                <a:cs typeface="+mn-cs"/>
              </a:rPr>
              <a:t>• Deterioration; </a:t>
            </a:r>
          </a:p>
          <a:p>
            <a:r>
              <a:rPr lang="en-US" sz="1200" b="0" i="0" u="none" strike="noStrike" kern="1200" baseline="0" dirty="0" smtClean="0">
                <a:solidFill>
                  <a:schemeClr val="tx1"/>
                </a:solidFill>
                <a:latin typeface="+mn-lt"/>
                <a:ea typeface="+mn-ea"/>
                <a:cs typeface="+mn-cs"/>
              </a:rPr>
              <a:t>• Deferred maintenance; </a:t>
            </a:r>
          </a:p>
          <a:p>
            <a:r>
              <a:rPr lang="en-US" sz="1200" b="0" i="0" u="none" strike="noStrike" kern="1200" baseline="0" dirty="0" smtClean="0">
                <a:solidFill>
                  <a:schemeClr val="tx1"/>
                </a:solidFill>
                <a:latin typeface="+mn-lt"/>
                <a:ea typeface="+mn-ea"/>
                <a:cs typeface="+mn-cs"/>
              </a:rPr>
              <a:t>• The Applicant’s failure to take measures to protect a facility from further damage; or </a:t>
            </a:r>
          </a:p>
          <a:p>
            <a:r>
              <a:rPr lang="en-US" sz="1200" b="0" i="0" u="none" strike="noStrike" kern="1200" baseline="0" dirty="0" smtClean="0">
                <a:solidFill>
                  <a:schemeClr val="tx1"/>
                </a:solidFill>
                <a:latin typeface="+mn-lt"/>
                <a:ea typeface="+mn-ea"/>
                <a:cs typeface="+mn-cs"/>
              </a:rPr>
              <a:t>• Negligence.</a:t>
            </a:r>
          </a:p>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16</a:t>
            </a:fld>
            <a:endParaRPr lang="en-US" dirty="0"/>
          </a:p>
        </p:txBody>
      </p:sp>
    </p:spTree>
    <p:extLst>
      <p:ext uri="{BB962C8B-B14F-4D97-AF65-F5344CB8AC3E}">
        <p14:creationId xmlns:p14="http://schemas.microsoft.com/office/powerpoint/2010/main" val="2018969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cs typeface="Arial" pitchFamily="34" charset="0"/>
              </a:rPr>
              <a:t>Eligible Work is broken into categories.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Cat. A (Debris Removal) &amp; Cat. B (Emergency Protective Measures) are both considered Emergency Work.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Cat. C – G are considered Permanent Work.</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987" eaLnBrk="0" hangingPunct="0">
              <a:defRPr>
                <a:solidFill>
                  <a:schemeClr val="tx1"/>
                </a:solidFill>
                <a:latin typeface="Arial" pitchFamily="34" charset="0"/>
                <a:cs typeface="Arial" pitchFamily="34" charset="0"/>
              </a:defRPr>
            </a:lvl1pPr>
            <a:lvl2pPr marL="762183" indent="-293148" defTabSz="955987" eaLnBrk="0" hangingPunct="0">
              <a:defRPr>
                <a:solidFill>
                  <a:schemeClr val="tx1"/>
                </a:solidFill>
                <a:latin typeface="Arial" pitchFamily="34" charset="0"/>
                <a:cs typeface="Arial" pitchFamily="34" charset="0"/>
              </a:defRPr>
            </a:lvl2pPr>
            <a:lvl3pPr marL="1172589" indent="-234520" defTabSz="955987" eaLnBrk="0" hangingPunct="0">
              <a:defRPr>
                <a:solidFill>
                  <a:schemeClr val="tx1"/>
                </a:solidFill>
                <a:latin typeface="Arial" pitchFamily="34" charset="0"/>
                <a:cs typeface="Arial" pitchFamily="34" charset="0"/>
              </a:defRPr>
            </a:lvl3pPr>
            <a:lvl4pPr marL="1641624" indent="-234520" defTabSz="955987" eaLnBrk="0" hangingPunct="0">
              <a:defRPr>
                <a:solidFill>
                  <a:schemeClr val="tx1"/>
                </a:solidFill>
                <a:latin typeface="Arial" pitchFamily="34" charset="0"/>
                <a:cs typeface="Arial" pitchFamily="34" charset="0"/>
              </a:defRPr>
            </a:lvl4pPr>
            <a:lvl5pPr marL="2110657" indent="-234520" defTabSz="955987" eaLnBrk="0" hangingPunct="0">
              <a:defRPr>
                <a:solidFill>
                  <a:schemeClr val="tx1"/>
                </a:solidFill>
                <a:latin typeface="Arial" pitchFamily="34" charset="0"/>
                <a:cs typeface="Arial" pitchFamily="34" charset="0"/>
              </a:defRPr>
            </a:lvl5pPr>
            <a:lvl6pPr marL="2579692" indent="-234520" defTabSz="955987" eaLnBrk="0" fontAlgn="base" hangingPunct="0">
              <a:spcBef>
                <a:spcPct val="0"/>
              </a:spcBef>
              <a:spcAft>
                <a:spcPct val="0"/>
              </a:spcAft>
              <a:defRPr>
                <a:solidFill>
                  <a:schemeClr val="tx1"/>
                </a:solidFill>
                <a:latin typeface="Arial" pitchFamily="34" charset="0"/>
                <a:cs typeface="Arial" pitchFamily="34" charset="0"/>
              </a:defRPr>
            </a:lvl6pPr>
            <a:lvl7pPr marL="3048727" indent="-234520" defTabSz="955987" eaLnBrk="0" fontAlgn="base" hangingPunct="0">
              <a:spcBef>
                <a:spcPct val="0"/>
              </a:spcBef>
              <a:spcAft>
                <a:spcPct val="0"/>
              </a:spcAft>
              <a:defRPr>
                <a:solidFill>
                  <a:schemeClr val="tx1"/>
                </a:solidFill>
                <a:latin typeface="Arial" pitchFamily="34" charset="0"/>
                <a:cs typeface="Arial" pitchFamily="34" charset="0"/>
              </a:defRPr>
            </a:lvl7pPr>
            <a:lvl8pPr marL="3517762" indent="-234520" defTabSz="955987" eaLnBrk="0" fontAlgn="base" hangingPunct="0">
              <a:spcBef>
                <a:spcPct val="0"/>
              </a:spcBef>
              <a:spcAft>
                <a:spcPct val="0"/>
              </a:spcAft>
              <a:defRPr>
                <a:solidFill>
                  <a:schemeClr val="tx1"/>
                </a:solidFill>
                <a:latin typeface="Arial" pitchFamily="34" charset="0"/>
                <a:cs typeface="Arial" pitchFamily="34" charset="0"/>
              </a:defRPr>
            </a:lvl8pPr>
            <a:lvl9pPr marL="3986800" indent="-234520" defTabSz="95598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D731674-D25C-46F2-A2E1-3B40EA364937}" type="slidenum">
              <a:rPr lang="en-US" smtClean="0"/>
              <a:pPr eaLnBrk="1" hangingPunct="1"/>
              <a:t>17</a:t>
            </a:fld>
            <a:endParaRPr lang="en-US" dirty="0" smtClean="0"/>
          </a:p>
        </p:txBody>
      </p:sp>
    </p:spTree>
    <p:extLst>
      <p:ext uri="{BB962C8B-B14F-4D97-AF65-F5344CB8AC3E}">
        <p14:creationId xmlns:p14="http://schemas.microsoft.com/office/powerpoint/2010/main" val="1752691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smtClean="0"/>
          </a:p>
        </p:txBody>
      </p:sp>
      <p:sp>
        <p:nvSpPr>
          <p:cNvPr id="30724"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601E5DE0-1320-4D33-98B7-5734AC8F8BC7}" type="slidenum">
              <a:rPr lang="en-US" altLang="en-US" sz="1200">
                <a:latin typeface="Times" pitchFamily="18" charset="0"/>
              </a:rPr>
              <a:pPr/>
              <a:t>18</a:t>
            </a:fld>
            <a:endParaRPr lang="en-US" altLang="en-US" sz="1200" dirty="0">
              <a:latin typeface="Times" pitchFamily="18" charset="0"/>
            </a:endParaRPr>
          </a:p>
        </p:txBody>
      </p:sp>
    </p:spTree>
    <p:extLst>
      <p:ext uri="{BB962C8B-B14F-4D97-AF65-F5344CB8AC3E}">
        <p14:creationId xmlns:p14="http://schemas.microsoft.com/office/powerpoint/2010/main" val="3683990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altLang="en-US" dirty="0" smtClean="0"/>
              <a:t>This is new from</a:t>
            </a:r>
            <a:r>
              <a:rPr lang="en-US" altLang="en-US" baseline="0" dirty="0" smtClean="0"/>
              <a:t> v4 of the PAPPG</a:t>
            </a:r>
            <a:endParaRPr lang="en-US" altLang="en-US" dirty="0" smtClean="0"/>
          </a:p>
        </p:txBody>
      </p:sp>
      <p:sp>
        <p:nvSpPr>
          <p:cNvPr id="81924"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C643D7A8-2DDC-4F9B-B76E-0EBDC5BF3E3F}" type="slidenum">
              <a:rPr lang="en-US" altLang="en-US" sz="1200">
                <a:latin typeface="Times" pitchFamily="18" charset="0"/>
              </a:rPr>
              <a:pPr/>
              <a:t>19</a:t>
            </a:fld>
            <a:endParaRPr lang="en-US" altLang="en-US" sz="1200" dirty="0">
              <a:latin typeface="Times" pitchFamily="18" charset="0"/>
            </a:endParaRPr>
          </a:p>
        </p:txBody>
      </p:sp>
    </p:spTree>
    <p:extLst>
      <p:ext uri="{BB962C8B-B14F-4D97-AF65-F5344CB8AC3E}">
        <p14:creationId xmlns:p14="http://schemas.microsoft.com/office/powerpoint/2010/main" val="225496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smtClean="0"/>
          </a:p>
        </p:txBody>
      </p:sp>
      <p:sp>
        <p:nvSpPr>
          <p:cNvPr id="34820"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DCFB90B4-6973-448A-8DA8-8E6EB57B25D9}" type="slidenum">
              <a:rPr lang="en-US" altLang="en-US" sz="1200">
                <a:latin typeface="Times" pitchFamily="18" charset="0"/>
              </a:rPr>
              <a:pPr/>
              <a:t>20</a:t>
            </a:fld>
            <a:endParaRPr lang="en-US" altLang="en-US" sz="1200" dirty="0">
              <a:latin typeface="Times" pitchFamily="18" charset="0"/>
            </a:endParaRPr>
          </a:p>
        </p:txBody>
      </p:sp>
    </p:spTree>
    <p:extLst>
      <p:ext uri="{BB962C8B-B14F-4D97-AF65-F5344CB8AC3E}">
        <p14:creationId xmlns:p14="http://schemas.microsoft.com/office/powerpoint/2010/main" val="132765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092EEB-9D7B-4F73-ADA9-39CF4C87A097}" type="slidenum">
              <a:rPr lang="en-US" smtClean="0"/>
              <a:t>2</a:t>
            </a:fld>
            <a:endParaRPr lang="en-US" dirty="0"/>
          </a:p>
        </p:txBody>
      </p:sp>
    </p:spTree>
    <p:extLst>
      <p:ext uri="{BB962C8B-B14F-4D97-AF65-F5344CB8AC3E}">
        <p14:creationId xmlns:p14="http://schemas.microsoft.com/office/powerpoint/2010/main" val="1148495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smtClean="0"/>
          </a:p>
        </p:txBody>
      </p:sp>
      <p:sp>
        <p:nvSpPr>
          <p:cNvPr id="34820"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DCFB90B4-6973-448A-8DA8-8E6EB57B25D9}" type="slidenum">
              <a:rPr lang="en-US" altLang="en-US" sz="1200">
                <a:latin typeface="Times" pitchFamily="18" charset="0"/>
              </a:rPr>
              <a:pPr/>
              <a:t>21</a:t>
            </a:fld>
            <a:endParaRPr lang="en-US" altLang="en-US" sz="1200" dirty="0">
              <a:latin typeface="Times" pitchFamily="18" charset="0"/>
            </a:endParaRPr>
          </a:p>
        </p:txBody>
      </p:sp>
    </p:spTree>
    <p:extLst>
      <p:ext uri="{BB962C8B-B14F-4D97-AF65-F5344CB8AC3E}">
        <p14:creationId xmlns:p14="http://schemas.microsoft.com/office/powerpoint/2010/main" val="4157496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dirty="0" smtClean="0"/>
          </a:p>
        </p:txBody>
      </p:sp>
      <p:sp>
        <p:nvSpPr>
          <p:cNvPr id="34820"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DCFB90B4-6973-448A-8DA8-8E6EB57B25D9}" type="slidenum">
              <a:rPr lang="en-US" altLang="en-US" sz="1200">
                <a:latin typeface="Times" pitchFamily="18" charset="0"/>
              </a:rPr>
              <a:pPr/>
              <a:t>22</a:t>
            </a:fld>
            <a:endParaRPr lang="en-US" altLang="en-US" sz="1200" dirty="0">
              <a:latin typeface="Times" pitchFamily="18" charset="0"/>
            </a:endParaRPr>
          </a:p>
        </p:txBody>
      </p:sp>
    </p:spTree>
    <p:extLst>
      <p:ext uri="{BB962C8B-B14F-4D97-AF65-F5344CB8AC3E}">
        <p14:creationId xmlns:p14="http://schemas.microsoft.com/office/powerpoint/2010/main" val="71858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sz="1200" b="0" i="0" u="none" strike="noStrike" kern="1200" baseline="0" dirty="0" smtClean="0">
                <a:solidFill>
                  <a:schemeClr val="tx1"/>
                </a:solidFill>
                <a:latin typeface="+mn-lt"/>
                <a:ea typeface="+mn-ea"/>
                <a:cs typeface="+mn-cs"/>
              </a:rPr>
              <a:t>Emergency repair or stabilization to eliminate or lessen an immediate threat is Emergency Work. </a:t>
            </a:r>
            <a:endParaRPr lang="en-US" altLang="en-US" dirty="0" smtClean="0"/>
          </a:p>
        </p:txBody>
      </p:sp>
      <p:sp>
        <p:nvSpPr>
          <p:cNvPr id="38916"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78C64250-6DFC-45A4-BCD2-82835F230BEA}" type="slidenum">
              <a:rPr lang="en-US" altLang="en-US" sz="1200">
                <a:latin typeface="Times" pitchFamily="18" charset="0"/>
              </a:rPr>
              <a:pPr/>
              <a:t>25</a:t>
            </a:fld>
            <a:endParaRPr lang="en-US" altLang="en-US" sz="1200" dirty="0">
              <a:latin typeface="Times" pitchFamily="18" charset="0"/>
            </a:endParaRPr>
          </a:p>
        </p:txBody>
      </p:sp>
    </p:spTree>
    <p:extLst>
      <p:ext uri="{BB962C8B-B14F-4D97-AF65-F5344CB8AC3E}">
        <p14:creationId xmlns:p14="http://schemas.microsoft.com/office/powerpoint/2010/main" val="1875434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26</a:t>
            </a:fld>
            <a:endParaRPr lang="en-US" dirty="0"/>
          </a:p>
        </p:txBody>
      </p:sp>
    </p:spTree>
    <p:extLst>
      <p:ext uri="{BB962C8B-B14F-4D97-AF65-F5344CB8AC3E}">
        <p14:creationId xmlns:p14="http://schemas.microsoft.com/office/powerpoint/2010/main" val="1690259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dirty="0" smtClean="0"/>
          </a:p>
        </p:txBody>
      </p:sp>
      <p:sp>
        <p:nvSpPr>
          <p:cNvPr id="71684"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639F4856-3F73-4A16-9C1E-63D8C163069A}" type="slidenum">
              <a:rPr lang="en-US" altLang="en-US" sz="1200">
                <a:latin typeface="Times" pitchFamily="18" charset="0"/>
              </a:rPr>
              <a:pPr/>
              <a:t>27</a:t>
            </a:fld>
            <a:endParaRPr lang="en-US" altLang="en-US" sz="1200" dirty="0">
              <a:latin typeface="Times" pitchFamily="18" charset="0"/>
            </a:endParaRPr>
          </a:p>
        </p:txBody>
      </p:sp>
    </p:spTree>
    <p:extLst>
      <p:ext uri="{BB962C8B-B14F-4D97-AF65-F5344CB8AC3E}">
        <p14:creationId xmlns:p14="http://schemas.microsoft.com/office/powerpoint/2010/main" val="2797027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dirty="0" smtClean="0"/>
          </a:p>
        </p:txBody>
      </p:sp>
      <p:sp>
        <p:nvSpPr>
          <p:cNvPr id="65540"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98837507-4E55-451F-A766-538B21225DBB}" type="slidenum">
              <a:rPr lang="en-US" altLang="en-US" sz="1200">
                <a:latin typeface="Times" pitchFamily="18" charset="0"/>
              </a:rPr>
              <a:pPr/>
              <a:t>28</a:t>
            </a:fld>
            <a:endParaRPr lang="en-US" altLang="en-US" sz="1200" dirty="0">
              <a:latin typeface="Times" pitchFamily="18" charset="0"/>
            </a:endParaRPr>
          </a:p>
        </p:txBody>
      </p:sp>
    </p:spTree>
    <p:extLst>
      <p:ext uri="{BB962C8B-B14F-4D97-AF65-F5344CB8AC3E}">
        <p14:creationId xmlns:p14="http://schemas.microsoft.com/office/powerpoint/2010/main" val="2322775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altLang="en-US" dirty="0" smtClean="0"/>
          </a:p>
        </p:txBody>
      </p:sp>
      <p:sp>
        <p:nvSpPr>
          <p:cNvPr id="67588"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0867D20F-0361-463C-994A-432DA5E3DECD}" type="slidenum">
              <a:rPr lang="en-US" altLang="en-US" sz="1200">
                <a:latin typeface="Times" pitchFamily="18" charset="0"/>
              </a:rPr>
              <a:pPr/>
              <a:t>29</a:t>
            </a:fld>
            <a:endParaRPr lang="en-US" altLang="en-US" sz="1200" dirty="0">
              <a:latin typeface="Times" pitchFamily="18" charset="0"/>
            </a:endParaRPr>
          </a:p>
        </p:txBody>
      </p:sp>
    </p:spTree>
    <p:extLst>
      <p:ext uri="{BB962C8B-B14F-4D97-AF65-F5344CB8AC3E}">
        <p14:creationId xmlns:p14="http://schemas.microsoft.com/office/powerpoint/2010/main" val="3620504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Hazard mitigation is any sustained action taken to reduce or eliminate long-term risk to people and property from natural hazards and their effects. </a:t>
            </a:r>
          </a:p>
          <a:p>
            <a:endParaRPr lang="en-US" dirty="0" smtClean="0"/>
          </a:p>
          <a:p>
            <a:r>
              <a:rPr lang="en-US" dirty="0" smtClean="0"/>
              <a:t>If </a:t>
            </a:r>
            <a:r>
              <a:rPr lang="en-US" dirty="0"/>
              <a:t>FEMA determines mitigation measures to undamaged portions ineligible as 406 hazard mitigation, the Applicant may request HMGP (Section 404) funding from the State or Territory to provide protection to undamaged portions, while utilizing PA Program (Section 406) mitigation funds to provide protection to damaged portions. </a:t>
            </a:r>
          </a:p>
        </p:txBody>
      </p:sp>
      <p:sp>
        <p:nvSpPr>
          <p:cNvPr id="4" name="Slide Number Placeholder 3"/>
          <p:cNvSpPr>
            <a:spLocks noGrp="1"/>
          </p:cNvSpPr>
          <p:nvPr>
            <p:ph type="sldNum" sz="quarter" idx="10"/>
          </p:nvPr>
        </p:nvSpPr>
        <p:spPr/>
        <p:txBody>
          <a:bodyPr/>
          <a:lstStyle/>
          <a:p>
            <a:fld id="{67639D70-EE8A-4A8F-B867-C6AE26B52A07}" type="slidenum">
              <a:rPr lang="en-US" smtClean="0"/>
              <a:t>30</a:t>
            </a:fld>
            <a:endParaRPr lang="en-US" dirty="0"/>
          </a:p>
        </p:txBody>
      </p:sp>
    </p:spTree>
    <p:extLst>
      <p:ext uri="{BB962C8B-B14F-4D97-AF65-F5344CB8AC3E}">
        <p14:creationId xmlns:p14="http://schemas.microsoft.com/office/powerpoint/2010/main" val="2722472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dirty="0"/>
              <a:t>Section 406 hazard mitigation opportunities usually present themselves during facility repair. However, in cases where the Applicant must repair a facility in an expedited manner, it may miss an opportunity to implement mitigation measures during repair. If the Applicant implements mitigation measures after the PA-funded repair is complete, the mitigation work may be eligible; however, FEMA will not provide PA funding for any duplicative work as a result of the subsequent mitigation. </a:t>
            </a:r>
          </a:p>
          <a:p>
            <a:endParaRPr lang="en-US" altLang="en-US" dirty="0"/>
          </a:p>
          <a:p>
            <a:r>
              <a:rPr lang="en-US" dirty="0"/>
              <a:t>In some instances, the Applicant may implement mitigation measures after the incident occurs but before the incident is declared or before FEMA has the opportunity to evaluate the measure for eligibility. In these cases, the mitigation work may still be eligible if it is cost-effective and FEMA confirms compliance with applicable EHP laws, regulations, and EOs. </a:t>
            </a:r>
          </a:p>
          <a:p>
            <a:r>
              <a:rPr lang="en-US" dirty="0"/>
              <a:t>If FEMA approves mitigation funding and the Applicant does not complete the mitigation work, FEMA will deobligate the mitigation funds. </a:t>
            </a:r>
            <a:endParaRPr lang="en-US" dirty="0" smtClean="0"/>
          </a:p>
          <a:p>
            <a:endParaRPr lang="en-US" alt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cost for the mitigation measure does not exceed 15 percent of the total eligible </a:t>
            </a:r>
            <a:r>
              <a:rPr lang="en-US" sz="1200" b="0" i="0" u="none" strike="noStrike" kern="1200" baseline="0" dirty="0" err="1" smtClean="0">
                <a:solidFill>
                  <a:schemeClr val="tx1"/>
                </a:solidFill>
                <a:latin typeface="+mn-lt"/>
                <a:ea typeface="+mn-ea"/>
                <a:cs typeface="+mn-cs"/>
              </a:rPr>
              <a:t>repaircost</a:t>
            </a:r>
            <a:r>
              <a:rPr lang="en-US" sz="1200" b="0" i="0" u="none" strike="noStrike" kern="1200" baseline="0" dirty="0" smtClean="0">
                <a:solidFill>
                  <a:schemeClr val="tx1"/>
                </a:solidFill>
                <a:latin typeface="+mn-lt"/>
                <a:ea typeface="+mn-ea"/>
                <a:cs typeface="+mn-cs"/>
              </a:rPr>
              <a:t> (prior to any insurance reductions) of the facility or facilities for which </a:t>
            </a:r>
            <a:r>
              <a:rPr lang="en-US" sz="1200" b="0" i="0" u="none" strike="noStrike" kern="1200" baseline="0" dirty="0" err="1" smtClean="0">
                <a:solidFill>
                  <a:schemeClr val="tx1"/>
                </a:solidFill>
                <a:latin typeface="+mn-lt"/>
                <a:ea typeface="+mn-ea"/>
                <a:cs typeface="+mn-cs"/>
              </a:rPr>
              <a:t>themitigation</a:t>
            </a:r>
            <a:r>
              <a:rPr lang="en-US" sz="1200" b="0" i="0" u="none" strike="noStrike" kern="1200" baseline="0" dirty="0" smtClean="0">
                <a:solidFill>
                  <a:schemeClr val="tx1"/>
                </a:solidFill>
                <a:latin typeface="+mn-lt"/>
                <a:ea typeface="+mn-ea"/>
                <a:cs typeface="+mn-cs"/>
              </a:rPr>
              <a:t> measure applies;</a:t>
            </a:r>
          </a:p>
          <a:p>
            <a:r>
              <a:rPr lang="en-US" sz="1200" b="0" i="0" u="none" strike="noStrike" kern="1200" baseline="0" dirty="0" smtClean="0">
                <a:solidFill>
                  <a:schemeClr val="tx1"/>
                </a:solidFill>
                <a:latin typeface="+mn-lt"/>
                <a:ea typeface="+mn-ea"/>
                <a:cs typeface="+mn-cs"/>
              </a:rPr>
              <a:t>•The mitigation measure is specifically listed in Appendix J: </a:t>
            </a:r>
            <a:r>
              <a:rPr lang="en-US" sz="1200" b="0" i="1" u="none" strike="noStrike" kern="1200" baseline="0" dirty="0" smtClean="0">
                <a:solidFill>
                  <a:schemeClr val="tx1"/>
                </a:solidFill>
                <a:latin typeface="+mn-lt"/>
                <a:ea typeface="+mn-ea"/>
                <a:cs typeface="+mn-cs"/>
              </a:rPr>
              <a:t>Cost-Effective </a:t>
            </a:r>
            <a:r>
              <a:rPr lang="en-US" sz="1200" b="0" i="1" u="none" strike="noStrike" kern="1200" baseline="0" dirty="0" err="1" smtClean="0">
                <a:solidFill>
                  <a:schemeClr val="tx1"/>
                </a:solidFill>
                <a:latin typeface="+mn-lt"/>
                <a:ea typeface="+mn-ea"/>
                <a:cs typeface="+mn-cs"/>
              </a:rPr>
              <a:t>PublicAssistance</a:t>
            </a:r>
            <a:r>
              <a:rPr lang="en-US" sz="1200" b="0" i="1" u="none" strike="noStrike" kern="1200" baseline="0" dirty="0" smtClean="0">
                <a:solidFill>
                  <a:schemeClr val="tx1"/>
                </a:solidFill>
                <a:latin typeface="+mn-lt"/>
                <a:ea typeface="+mn-ea"/>
                <a:cs typeface="+mn-cs"/>
              </a:rPr>
              <a:t> Hazard Mitigation Measures</a:t>
            </a:r>
            <a:r>
              <a:rPr lang="en-US" sz="1200" b="0" i="0" u="none" strike="noStrike" kern="1200" baseline="0" dirty="0" smtClean="0">
                <a:solidFill>
                  <a:schemeClr val="tx1"/>
                </a:solidFill>
                <a:latin typeface="+mn-lt"/>
                <a:ea typeface="+mn-ea"/>
                <a:cs typeface="+mn-cs"/>
              </a:rPr>
              <a:t>, AND the cost of the mitigation measure </a:t>
            </a:r>
            <a:r>
              <a:rPr lang="en-US" sz="1200" b="0" i="0" u="none" strike="noStrike" kern="1200" baseline="0" dirty="0" err="1" smtClean="0">
                <a:solidFill>
                  <a:schemeClr val="tx1"/>
                </a:solidFill>
                <a:latin typeface="+mn-lt"/>
                <a:ea typeface="+mn-ea"/>
                <a:cs typeface="+mn-cs"/>
              </a:rPr>
              <a:t>doesnot</a:t>
            </a:r>
            <a:r>
              <a:rPr lang="en-US" sz="1200" b="0" i="0" u="none" strike="noStrike" kern="1200" baseline="0" dirty="0" smtClean="0">
                <a:solidFill>
                  <a:schemeClr val="tx1"/>
                </a:solidFill>
                <a:latin typeface="+mn-lt"/>
                <a:ea typeface="+mn-ea"/>
                <a:cs typeface="+mn-cs"/>
              </a:rPr>
              <a:t> exceed 100 percent of the eligible repair cost (prior to any insurance reductions) </a:t>
            </a:r>
            <a:r>
              <a:rPr lang="en-US" sz="1200" b="0" i="0" u="none" strike="noStrike" kern="1200" baseline="0" dirty="0" err="1" smtClean="0">
                <a:solidFill>
                  <a:schemeClr val="tx1"/>
                </a:solidFill>
                <a:latin typeface="+mn-lt"/>
                <a:ea typeface="+mn-ea"/>
                <a:cs typeface="+mn-cs"/>
              </a:rPr>
              <a:t>ofthe</a:t>
            </a:r>
            <a:r>
              <a:rPr lang="en-US" sz="1200" b="0" i="0" u="none" strike="noStrike" kern="1200" baseline="0" dirty="0" smtClean="0">
                <a:solidFill>
                  <a:schemeClr val="tx1"/>
                </a:solidFill>
                <a:latin typeface="+mn-lt"/>
                <a:ea typeface="+mn-ea"/>
                <a:cs typeface="+mn-cs"/>
              </a:rPr>
              <a:t> facility or facilities for which the mitigation measure applies; and</a:t>
            </a:r>
          </a:p>
          <a:p>
            <a:r>
              <a:rPr lang="en-US" sz="1200" b="0" i="0" u="none" strike="noStrike" kern="1200" baseline="0" dirty="0" smtClean="0">
                <a:solidFill>
                  <a:schemeClr val="tx1"/>
                </a:solidFill>
                <a:latin typeface="+mn-lt"/>
                <a:ea typeface="+mn-ea"/>
                <a:cs typeface="+mn-cs"/>
              </a:rPr>
              <a:t>•The Recipient or Applicant demonstrates through an acceptable benefit-cost analysis(BCA) methodology that the measure is cost-effective. FEMA’s BCA software297provides appropriate BCA methodologies.</a:t>
            </a:r>
          </a:p>
          <a:p>
            <a:endParaRPr lang="en-US" altLang="en-US" dirty="0" smtClean="0"/>
          </a:p>
        </p:txBody>
      </p:sp>
      <p:sp>
        <p:nvSpPr>
          <p:cNvPr id="69636"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81C78DFA-C7E4-4434-AD19-072E42DEAE8D}" type="slidenum">
              <a:rPr lang="en-US" altLang="en-US" sz="1200">
                <a:latin typeface="Times" pitchFamily="18" charset="0"/>
              </a:rPr>
              <a:pPr/>
              <a:t>31</a:t>
            </a:fld>
            <a:endParaRPr lang="en-US" altLang="en-US" sz="1200" dirty="0">
              <a:latin typeface="Times" pitchFamily="18" charset="0"/>
            </a:endParaRPr>
          </a:p>
        </p:txBody>
      </p:sp>
    </p:spTree>
    <p:extLst>
      <p:ext uri="{BB962C8B-B14F-4D97-AF65-F5344CB8AC3E}">
        <p14:creationId xmlns:p14="http://schemas.microsoft.com/office/powerpoint/2010/main" val="1140660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dirty="0"/>
              <a:t>Section 406 hazard mitigation opportunities usually present themselves during facility repair. However, in cases where the Applicant must repair a facility in an expedited manner, it may miss an opportunity to implement mitigation measures during repair. If the Applicant implements mitigation measures after the PA-funded repair is complete, the mitigation work may be eligible; however, FEMA will not provide PA funding for any duplicative work as a result of the subsequent mitigation. </a:t>
            </a:r>
          </a:p>
          <a:p>
            <a:endParaRPr lang="en-US" altLang="en-US" dirty="0"/>
          </a:p>
          <a:p>
            <a:r>
              <a:rPr lang="en-US" dirty="0"/>
              <a:t>In some instances, the Applicant may implement mitigation measures after the incident occurs but before the incident is declared or before FEMA has the opportunity to evaluate the measure for eligibility. In these cases, the mitigation work may still be eligible if it is cost-effective and FEMA confirms compliance with applicable EHP laws, regulations, and EOs. </a:t>
            </a:r>
          </a:p>
          <a:p>
            <a:r>
              <a:rPr lang="en-US" dirty="0"/>
              <a:t>If FEMA approves mitigation funding and the Applicant does not complete the mitigation work, FEMA will deobligate the mitigation funds. </a:t>
            </a:r>
            <a:endParaRPr lang="en-US" dirty="0" smtClean="0"/>
          </a:p>
          <a:p>
            <a:endParaRPr lang="en-US" alt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cost for the mitigation measure does not exceed 15 percent of the total eligible </a:t>
            </a:r>
            <a:r>
              <a:rPr lang="en-US" sz="1200" b="0" i="0" u="none" strike="noStrike" kern="1200" baseline="0" dirty="0" err="1" smtClean="0">
                <a:solidFill>
                  <a:schemeClr val="tx1"/>
                </a:solidFill>
                <a:latin typeface="+mn-lt"/>
                <a:ea typeface="+mn-ea"/>
                <a:cs typeface="+mn-cs"/>
              </a:rPr>
              <a:t>repaircost</a:t>
            </a:r>
            <a:r>
              <a:rPr lang="en-US" sz="1200" b="0" i="0" u="none" strike="noStrike" kern="1200" baseline="0" dirty="0" smtClean="0">
                <a:solidFill>
                  <a:schemeClr val="tx1"/>
                </a:solidFill>
                <a:latin typeface="+mn-lt"/>
                <a:ea typeface="+mn-ea"/>
                <a:cs typeface="+mn-cs"/>
              </a:rPr>
              <a:t> (prior to any insurance reductions) of the facility or facilities for which </a:t>
            </a:r>
            <a:r>
              <a:rPr lang="en-US" sz="1200" b="0" i="0" u="none" strike="noStrike" kern="1200" baseline="0" dirty="0" err="1" smtClean="0">
                <a:solidFill>
                  <a:schemeClr val="tx1"/>
                </a:solidFill>
                <a:latin typeface="+mn-lt"/>
                <a:ea typeface="+mn-ea"/>
                <a:cs typeface="+mn-cs"/>
              </a:rPr>
              <a:t>themitigation</a:t>
            </a:r>
            <a:r>
              <a:rPr lang="en-US" sz="1200" b="0" i="0" u="none" strike="noStrike" kern="1200" baseline="0" dirty="0" smtClean="0">
                <a:solidFill>
                  <a:schemeClr val="tx1"/>
                </a:solidFill>
                <a:latin typeface="+mn-lt"/>
                <a:ea typeface="+mn-ea"/>
                <a:cs typeface="+mn-cs"/>
              </a:rPr>
              <a:t> measure applies;</a:t>
            </a:r>
          </a:p>
          <a:p>
            <a:r>
              <a:rPr lang="en-US" sz="1200" b="0" i="0" u="none" strike="noStrike" kern="1200" baseline="0" dirty="0" smtClean="0">
                <a:solidFill>
                  <a:schemeClr val="tx1"/>
                </a:solidFill>
                <a:latin typeface="+mn-lt"/>
                <a:ea typeface="+mn-ea"/>
                <a:cs typeface="+mn-cs"/>
              </a:rPr>
              <a:t>•The mitigation measure is specifically listed in Appendix J: </a:t>
            </a:r>
            <a:r>
              <a:rPr lang="en-US" sz="1200" b="0" i="1" u="none" strike="noStrike" kern="1200" baseline="0" dirty="0" smtClean="0">
                <a:solidFill>
                  <a:schemeClr val="tx1"/>
                </a:solidFill>
                <a:latin typeface="+mn-lt"/>
                <a:ea typeface="+mn-ea"/>
                <a:cs typeface="+mn-cs"/>
              </a:rPr>
              <a:t>Cost-Effective </a:t>
            </a:r>
            <a:r>
              <a:rPr lang="en-US" sz="1200" b="0" i="1" u="none" strike="noStrike" kern="1200" baseline="0" dirty="0" err="1" smtClean="0">
                <a:solidFill>
                  <a:schemeClr val="tx1"/>
                </a:solidFill>
                <a:latin typeface="+mn-lt"/>
                <a:ea typeface="+mn-ea"/>
                <a:cs typeface="+mn-cs"/>
              </a:rPr>
              <a:t>PublicAssistance</a:t>
            </a:r>
            <a:r>
              <a:rPr lang="en-US" sz="1200" b="0" i="1" u="none" strike="noStrike" kern="1200" baseline="0" dirty="0" smtClean="0">
                <a:solidFill>
                  <a:schemeClr val="tx1"/>
                </a:solidFill>
                <a:latin typeface="+mn-lt"/>
                <a:ea typeface="+mn-ea"/>
                <a:cs typeface="+mn-cs"/>
              </a:rPr>
              <a:t> Hazard Mitigation Measures</a:t>
            </a:r>
            <a:r>
              <a:rPr lang="en-US" sz="1200" b="0" i="0" u="none" strike="noStrike" kern="1200" baseline="0" dirty="0" smtClean="0">
                <a:solidFill>
                  <a:schemeClr val="tx1"/>
                </a:solidFill>
                <a:latin typeface="+mn-lt"/>
                <a:ea typeface="+mn-ea"/>
                <a:cs typeface="+mn-cs"/>
              </a:rPr>
              <a:t>, AND the cost of the mitigation measure </a:t>
            </a:r>
            <a:r>
              <a:rPr lang="en-US" sz="1200" b="0" i="0" u="none" strike="noStrike" kern="1200" baseline="0" dirty="0" err="1" smtClean="0">
                <a:solidFill>
                  <a:schemeClr val="tx1"/>
                </a:solidFill>
                <a:latin typeface="+mn-lt"/>
                <a:ea typeface="+mn-ea"/>
                <a:cs typeface="+mn-cs"/>
              </a:rPr>
              <a:t>doesnot</a:t>
            </a:r>
            <a:r>
              <a:rPr lang="en-US" sz="1200" b="0" i="0" u="none" strike="noStrike" kern="1200" baseline="0" dirty="0" smtClean="0">
                <a:solidFill>
                  <a:schemeClr val="tx1"/>
                </a:solidFill>
                <a:latin typeface="+mn-lt"/>
                <a:ea typeface="+mn-ea"/>
                <a:cs typeface="+mn-cs"/>
              </a:rPr>
              <a:t> exceed 100 percent of the eligible repair cost (prior to any insurance reductions) </a:t>
            </a:r>
            <a:r>
              <a:rPr lang="en-US" sz="1200" b="0" i="0" u="none" strike="noStrike" kern="1200" baseline="0" dirty="0" err="1" smtClean="0">
                <a:solidFill>
                  <a:schemeClr val="tx1"/>
                </a:solidFill>
                <a:latin typeface="+mn-lt"/>
                <a:ea typeface="+mn-ea"/>
                <a:cs typeface="+mn-cs"/>
              </a:rPr>
              <a:t>ofthe</a:t>
            </a:r>
            <a:r>
              <a:rPr lang="en-US" sz="1200" b="0" i="0" u="none" strike="noStrike" kern="1200" baseline="0" dirty="0" smtClean="0">
                <a:solidFill>
                  <a:schemeClr val="tx1"/>
                </a:solidFill>
                <a:latin typeface="+mn-lt"/>
                <a:ea typeface="+mn-ea"/>
                <a:cs typeface="+mn-cs"/>
              </a:rPr>
              <a:t> facility or facilities for which the mitigation measure applies; and</a:t>
            </a:r>
          </a:p>
          <a:p>
            <a:r>
              <a:rPr lang="en-US" sz="1200" b="0" i="0" u="none" strike="noStrike" kern="1200" baseline="0" dirty="0" smtClean="0">
                <a:solidFill>
                  <a:schemeClr val="tx1"/>
                </a:solidFill>
                <a:latin typeface="+mn-lt"/>
                <a:ea typeface="+mn-ea"/>
                <a:cs typeface="+mn-cs"/>
              </a:rPr>
              <a:t>•The Recipient or Applicant demonstrates through an acceptable benefit-cost analysis(BCA) methodology that the measure is cost-effective. FEMA’s BCA software297provides appropriate BCA methodologies.</a:t>
            </a:r>
          </a:p>
          <a:p>
            <a:endParaRPr lang="en-US" altLang="en-US" dirty="0" smtClean="0"/>
          </a:p>
        </p:txBody>
      </p:sp>
      <p:sp>
        <p:nvSpPr>
          <p:cNvPr id="69636"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81C78DFA-C7E4-4434-AD19-072E42DEAE8D}" type="slidenum">
              <a:rPr lang="en-US" altLang="en-US" sz="1200">
                <a:latin typeface="Times" pitchFamily="18" charset="0"/>
              </a:rPr>
              <a:pPr/>
              <a:t>32</a:t>
            </a:fld>
            <a:endParaRPr lang="en-US" altLang="en-US" sz="1200" dirty="0">
              <a:latin typeface="Times" pitchFamily="18" charset="0"/>
            </a:endParaRPr>
          </a:p>
        </p:txBody>
      </p:sp>
    </p:spTree>
    <p:extLst>
      <p:ext uri="{BB962C8B-B14F-4D97-AF65-F5344CB8AC3E}">
        <p14:creationId xmlns:p14="http://schemas.microsoft.com/office/powerpoint/2010/main" val="6769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4</a:t>
            </a:fld>
            <a:endParaRPr lang="en-US" dirty="0"/>
          </a:p>
        </p:txBody>
      </p:sp>
    </p:spTree>
    <p:extLst>
      <p:ext uri="{BB962C8B-B14F-4D97-AF65-F5344CB8AC3E}">
        <p14:creationId xmlns:p14="http://schemas.microsoft.com/office/powerpoint/2010/main" val="15981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34</a:t>
            </a:fld>
            <a:endParaRPr lang="en-US" dirty="0"/>
          </a:p>
        </p:txBody>
      </p:sp>
    </p:spTree>
    <p:extLst>
      <p:ext uri="{BB962C8B-B14F-4D97-AF65-F5344CB8AC3E}">
        <p14:creationId xmlns:p14="http://schemas.microsoft.com/office/powerpoint/2010/main" val="2336789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dirty="0"/>
              <a:t>Use of excess funds When the actual cost of the work under a subaward is less than the fixed estimate, the subrecipient may use the excess funds for PA Program-related purposes. </a:t>
            </a:r>
            <a:endParaRPr lang="en-US" altLang="en-US" dirty="0" smtClean="0"/>
          </a:p>
        </p:txBody>
      </p:sp>
      <p:sp>
        <p:nvSpPr>
          <p:cNvPr id="86020"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73EC220A-9774-464C-8944-E5A6D548910E}" type="slidenum">
              <a:rPr lang="en-US" altLang="en-US" sz="1200">
                <a:latin typeface="Times" pitchFamily="18" charset="0"/>
              </a:rPr>
              <a:pPr/>
              <a:t>37</a:t>
            </a:fld>
            <a:endParaRPr lang="en-US" altLang="en-US" sz="1200" dirty="0">
              <a:latin typeface="Times" pitchFamily="18" charset="0"/>
            </a:endParaRPr>
          </a:p>
        </p:txBody>
      </p:sp>
    </p:spTree>
    <p:extLst>
      <p:ext uri="{BB962C8B-B14F-4D97-AF65-F5344CB8AC3E}">
        <p14:creationId xmlns:p14="http://schemas.microsoft.com/office/powerpoint/2010/main" val="1670127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dirty="0"/>
          </a:p>
          <a:p>
            <a:r>
              <a:rPr lang="en-US" dirty="0"/>
              <a:t>Improved Project: </a:t>
            </a:r>
            <a:r>
              <a:rPr lang="en-US" altLang="en-US" dirty="0" smtClean="0">
                <a:solidFill>
                  <a:schemeClr val="bg1"/>
                </a:solidFill>
              </a:rPr>
              <a:t>When </a:t>
            </a:r>
            <a:r>
              <a:rPr lang="en-US" altLang="en-US" dirty="0">
                <a:solidFill>
                  <a:schemeClr val="bg1"/>
                </a:solidFill>
              </a:rPr>
              <a:t>restoring a damaged facility, the Applicant may decide to make improvements to the facility. A project that incorporates such improvements is an Improved Project.</a:t>
            </a:r>
          </a:p>
          <a:p>
            <a:r>
              <a:rPr lang="en-US" dirty="0"/>
              <a:t> eligible codes or standards. </a:t>
            </a:r>
          </a:p>
        </p:txBody>
      </p:sp>
      <p:sp>
        <p:nvSpPr>
          <p:cNvPr id="59396"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CF360CF2-74DC-494B-A7A3-DBB7EEDBD461}" type="slidenum">
              <a:rPr lang="en-US" altLang="en-US" sz="1200">
                <a:latin typeface="Times" pitchFamily="18" charset="0"/>
              </a:rPr>
              <a:pPr/>
              <a:t>39</a:t>
            </a:fld>
            <a:endParaRPr lang="en-US" altLang="en-US" sz="1200" dirty="0">
              <a:latin typeface="Times" pitchFamily="18" charset="0"/>
            </a:endParaRPr>
          </a:p>
        </p:txBody>
      </p:sp>
    </p:spTree>
    <p:extLst>
      <p:ext uri="{BB962C8B-B14F-4D97-AF65-F5344CB8AC3E}">
        <p14:creationId xmlns:p14="http://schemas.microsoft.com/office/powerpoint/2010/main" val="1810687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dirty="0"/>
          </a:p>
          <a:p>
            <a:r>
              <a:rPr lang="en-US" dirty="0"/>
              <a:t>Improved Project: A project that restores the pre-disaster function, and at least the same capacity, of the damaged facility and incorporates improvements </a:t>
            </a:r>
          </a:p>
          <a:p>
            <a:r>
              <a:rPr lang="en-US" dirty="0"/>
              <a:t>or changes to its pre-disaster design not required by eligible codes or standards. </a:t>
            </a:r>
          </a:p>
        </p:txBody>
      </p:sp>
      <p:sp>
        <p:nvSpPr>
          <p:cNvPr id="59396"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CF360CF2-74DC-494B-A7A3-DBB7EEDBD461}" type="slidenum">
              <a:rPr lang="en-US" altLang="en-US" sz="1200">
                <a:latin typeface="Times" pitchFamily="18" charset="0"/>
              </a:rPr>
              <a:pPr/>
              <a:t>40</a:t>
            </a:fld>
            <a:endParaRPr lang="en-US" altLang="en-US" sz="1200" dirty="0">
              <a:latin typeface="Times" pitchFamily="18" charset="0"/>
            </a:endParaRPr>
          </a:p>
        </p:txBody>
      </p:sp>
    </p:spTree>
    <p:extLst>
      <p:ext uri="{BB962C8B-B14F-4D97-AF65-F5344CB8AC3E}">
        <p14:creationId xmlns:p14="http://schemas.microsoft.com/office/powerpoint/2010/main" val="3925334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US" altLang="en-US" dirty="0" smtClean="0"/>
          </a:p>
        </p:txBody>
      </p:sp>
      <p:sp>
        <p:nvSpPr>
          <p:cNvPr id="61444"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4E5AAE89-24DA-4C1F-BA2E-EEFBAA3D52FC}" type="slidenum">
              <a:rPr lang="en-US" altLang="en-US" sz="1200">
                <a:latin typeface="Times" pitchFamily="18" charset="0"/>
              </a:rPr>
              <a:pPr/>
              <a:t>41</a:t>
            </a:fld>
            <a:endParaRPr lang="en-US" altLang="en-US" sz="1200" dirty="0">
              <a:latin typeface="Times" pitchFamily="18" charset="0"/>
            </a:endParaRPr>
          </a:p>
        </p:txBody>
      </p:sp>
    </p:spTree>
    <p:extLst>
      <p:ext uri="{BB962C8B-B14F-4D97-AF65-F5344CB8AC3E}">
        <p14:creationId xmlns:p14="http://schemas.microsoft.com/office/powerpoint/2010/main" val="1875394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42</a:t>
            </a:fld>
            <a:endParaRPr lang="en-US" dirty="0"/>
          </a:p>
        </p:txBody>
      </p:sp>
    </p:spTree>
    <p:extLst>
      <p:ext uri="{BB962C8B-B14F-4D97-AF65-F5344CB8AC3E}">
        <p14:creationId xmlns:p14="http://schemas.microsoft.com/office/powerpoint/2010/main" val="3408453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sz="1200" b="0" i="0" u="none" strike="noStrike" kern="1200" baseline="0" dirty="0" smtClean="0">
                <a:solidFill>
                  <a:schemeClr val="tx1"/>
                </a:solidFill>
                <a:latin typeface="+mn-lt"/>
                <a:ea typeface="+mn-ea"/>
                <a:cs typeface="+mn-cs"/>
              </a:rPr>
              <a:t>A cost is reasonable if, in its nature and amount, it does not exceed that which would be incurred by a prudent person under the circumstances prevailing at the time the Applicant makes the decision to incur the cost.</a:t>
            </a:r>
            <a:endParaRPr lang="en-US" altLang="en-US" dirty="0" smtClean="0"/>
          </a:p>
        </p:txBody>
      </p:sp>
      <p:sp>
        <p:nvSpPr>
          <p:cNvPr id="45060"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E241A254-AC8C-482C-8C49-F66AE4C8C92E}" type="slidenum">
              <a:rPr lang="en-US" altLang="en-US" sz="1200">
                <a:latin typeface="Times" pitchFamily="18" charset="0"/>
              </a:rPr>
              <a:pPr/>
              <a:t>44</a:t>
            </a:fld>
            <a:endParaRPr lang="en-US" altLang="en-US" sz="1200" dirty="0">
              <a:latin typeface="Times" pitchFamily="18" charset="0"/>
            </a:endParaRPr>
          </a:p>
        </p:txBody>
      </p:sp>
    </p:spTree>
    <p:extLst>
      <p:ext uri="{BB962C8B-B14F-4D97-AF65-F5344CB8AC3E}">
        <p14:creationId xmlns:p14="http://schemas.microsoft.com/office/powerpoint/2010/main" val="2470172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altLang="en-US" dirty="0" smtClean="0"/>
          </a:p>
        </p:txBody>
      </p:sp>
      <p:sp>
        <p:nvSpPr>
          <p:cNvPr id="47108"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A206B30A-4769-4FB2-9835-FBB857C03433}" type="slidenum">
              <a:rPr lang="en-US" altLang="en-US" sz="1200">
                <a:latin typeface="Times" pitchFamily="18" charset="0"/>
              </a:rPr>
              <a:pPr/>
              <a:t>47</a:t>
            </a:fld>
            <a:endParaRPr lang="en-US" altLang="en-US" sz="1200" dirty="0">
              <a:latin typeface="Times" pitchFamily="18" charset="0"/>
            </a:endParaRPr>
          </a:p>
        </p:txBody>
      </p:sp>
    </p:spTree>
    <p:extLst>
      <p:ext uri="{BB962C8B-B14F-4D97-AF65-F5344CB8AC3E}">
        <p14:creationId xmlns:p14="http://schemas.microsoft.com/office/powerpoint/2010/main" val="2064625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dirty="0" smtClean="0"/>
              <a:t>FEMA does not provide PA funding for donated resources – however the applicant can use the value of the donated resources to offset the cost share of emergency work. </a:t>
            </a:r>
          </a:p>
        </p:txBody>
      </p:sp>
      <p:sp>
        <p:nvSpPr>
          <p:cNvPr id="36868"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A1F233F0-D930-4C5E-87AA-3B3E532DF50C}" type="slidenum">
              <a:rPr lang="en-US" altLang="en-US" sz="1200">
                <a:latin typeface="Times" pitchFamily="18" charset="0"/>
              </a:rPr>
              <a:pPr/>
              <a:t>49</a:t>
            </a:fld>
            <a:endParaRPr lang="en-US" altLang="en-US" sz="1200" dirty="0">
              <a:latin typeface="Times" pitchFamily="18" charset="0"/>
            </a:endParaRPr>
          </a:p>
        </p:txBody>
      </p:sp>
    </p:spTree>
    <p:extLst>
      <p:ext uri="{BB962C8B-B14F-4D97-AF65-F5344CB8AC3E}">
        <p14:creationId xmlns:p14="http://schemas.microsoft.com/office/powerpoint/2010/main" val="2307600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dirty="0" smtClean="0"/>
          </a:p>
        </p:txBody>
      </p:sp>
      <p:sp>
        <p:nvSpPr>
          <p:cNvPr id="77828"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360150B7-CCF0-4EA7-876C-CDF8FA46E7C3}" type="slidenum">
              <a:rPr lang="en-US" altLang="en-US" sz="1200">
                <a:latin typeface="Times" pitchFamily="18" charset="0"/>
              </a:rPr>
              <a:pPr/>
              <a:t>50</a:t>
            </a:fld>
            <a:endParaRPr lang="en-US" altLang="en-US" sz="1200" dirty="0">
              <a:latin typeface="Times" pitchFamily="18" charset="0"/>
            </a:endParaRPr>
          </a:p>
        </p:txBody>
      </p:sp>
    </p:spTree>
    <p:extLst>
      <p:ext uri="{BB962C8B-B14F-4D97-AF65-F5344CB8AC3E}">
        <p14:creationId xmlns:p14="http://schemas.microsoft.com/office/powerpoint/2010/main" val="229132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FEMA</a:t>
            </a:r>
            <a:r>
              <a:rPr lang="en-US" baseline="0" dirty="0" smtClean="0"/>
              <a:t> has denied Aug 1-2 as part of this disaster. However we will be appealing that. So at this time, only damages that were </a:t>
            </a:r>
            <a:r>
              <a:rPr lang="en-US" baseline="0" smtClean="0"/>
              <a:t>incurred July </a:t>
            </a:r>
            <a:r>
              <a:rPr lang="en-US" baseline="0" dirty="0" smtClean="0"/>
              <a:t>29-30 are eligible. </a:t>
            </a:r>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5</a:t>
            </a:fld>
            <a:endParaRPr lang="en-US" dirty="0"/>
          </a:p>
        </p:txBody>
      </p:sp>
    </p:spTree>
    <p:extLst>
      <p:ext uri="{BB962C8B-B14F-4D97-AF65-F5344CB8AC3E}">
        <p14:creationId xmlns:p14="http://schemas.microsoft.com/office/powerpoint/2010/main" val="3914942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dirty="0" smtClean="0"/>
          </a:p>
        </p:txBody>
      </p:sp>
      <p:sp>
        <p:nvSpPr>
          <p:cNvPr id="77828"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360150B7-CCF0-4EA7-876C-CDF8FA46E7C3}" type="slidenum">
              <a:rPr lang="en-US" altLang="en-US" sz="1200">
                <a:latin typeface="Times" pitchFamily="18" charset="0"/>
              </a:rPr>
              <a:pPr/>
              <a:t>51</a:t>
            </a:fld>
            <a:endParaRPr lang="en-US" altLang="en-US" sz="1200" dirty="0">
              <a:latin typeface="Times" pitchFamily="18" charset="0"/>
            </a:endParaRPr>
          </a:p>
        </p:txBody>
      </p:sp>
    </p:spTree>
    <p:extLst>
      <p:ext uri="{BB962C8B-B14F-4D97-AF65-F5344CB8AC3E}">
        <p14:creationId xmlns:p14="http://schemas.microsoft.com/office/powerpoint/2010/main" val="496227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53</a:t>
            </a:fld>
            <a:endParaRPr lang="en-US" dirty="0"/>
          </a:p>
        </p:txBody>
      </p:sp>
    </p:spTree>
    <p:extLst>
      <p:ext uri="{BB962C8B-B14F-4D97-AF65-F5344CB8AC3E}">
        <p14:creationId xmlns:p14="http://schemas.microsoft.com/office/powerpoint/2010/main" val="528216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HSEM needs a couple days to review and approve before due to FEMA</a:t>
            </a:r>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54</a:t>
            </a:fld>
            <a:endParaRPr lang="en-US" dirty="0"/>
          </a:p>
        </p:txBody>
      </p:sp>
    </p:spTree>
    <p:extLst>
      <p:ext uri="{BB962C8B-B14F-4D97-AF65-F5344CB8AC3E}">
        <p14:creationId xmlns:p14="http://schemas.microsoft.com/office/powerpoint/2010/main" val="1306175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55</a:t>
            </a:fld>
            <a:endParaRPr lang="en-US" dirty="0"/>
          </a:p>
        </p:txBody>
      </p:sp>
    </p:spTree>
    <p:extLst>
      <p:ext uri="{BB962C8B-B14F-4D97-AF65-F5344CB8AC3E}">
        <p14:creationId xmlns:p14="http://schemas.microsoft.com/office/powerpoint/2010/main" val="18903548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PDMG</a:t>
            </a:r>
            <a:r>
              <a:rPr lang="en-US" baseline="0" dirty="0" smtClean="0"/>
              <a:t> assignment may take some time. </a:t>
            </a:r>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56</a:t>
            </a:fld>
            <a:endParaRPr lang="en-US" dirty="0"/>
          </a:p>
        </p:txBody>
      </p:sp>
    </p:spTree>
    <p:extLst>
      <p:ext uri="{BB962C8B-B14F-4D97-AF65-F5344CB8AC3E}">
        <p14:creationId xmlns:p14="http://schemas.microsoft.com/office/powerpoint/2010/main" val="1748926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57</a:t>
            </a:fld>
            <a:endParaRPr lang="en-US" dirty="0"/>
          </a:p>
        </p:txBody>
      </p:sp>
    </p:spTree>
    <p:extLst>
      <p:ext uri="{BB962C8B-B14F-4D97-AF65-F5344CB8AC3E}">
        <p14:creationId xmlns:p14="http://schemas.microsoft.com/office/powerpoint/2010/main" val="536892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the Applicant Briefing provides high-level information for all potential Applicants, the Recovery Scoping Meeting addresses the specific needs of each eligible Applicant. </a:t>
            </a:r>
          </a:p>
        </p:txBody>
      </p:sp>
      <p:sp>
        <p:nvSpPr>
          <p:cNvPr id="4" name="Slide Number Placeholder 3"/>
          <p:cNvSpPr>
            <a:spLocks noGrp="1"/>
          </p:cNvSpPr>
          <p:nvPr>
            <p:ph type="sldNum" sz="quarter" idx="10"/>
          </p:nvPr>
        </p:nvSpPr>
        <p:spPr/>
        <p:txBody>
          <a:bodyPr/>
          <a:lstStyle/>
          <a:p>
            <a:fld id="{67639D70-EE8A-4A8F-B867-C6AE26B52A07}" type="slidenum">
              <a:rPr lang="en-US" smtClean="0"/>
              <a:t>58</a:t>
            </a:fld>
            <a:endParaRPr lang="en-US" dirty="0"/>
          </a:p>
        </p:txBody>
      </p:sp>
    </p:spTree>
    <p:extLst>
      <p:ext uri="{BB962C8B-B14F-4D97-AF65-F5344CB8AC3E}">
        <p14:creationId xmlns:p14="http://schemas.microsoft.com/office/powerpoint/2010/main" val="3907947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59</a:t>
            </a:fld>
            <a:endParaRPr lang="en-US" dirty="0"/>
          </a:p>
        </p:txBody>
      </p:sp>
    </p:spTree>
    <p:extLst>
      <p:ext uri="{BB962C8B-B14F-4D97-AF65-F5344CB8AC3E}">
        <p14:creationId xmlns:p14="http://schemas.microsoft.com/office/powerpoint/2010/main" val="1677885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60</a:t>
            </a:fld>
            <a:endParaRPr lang="en-US" dirty="0"/>
          </a:p>
        </p:txBody>
      </p:sp>
    </p:spTree>
    <p:extLst>
      <p:ext uri="{BB962C8B-B14F-4D97-AF65-F5344CB8AC3E}">
        <p14:creationId xmlns:p14="http://schemas.microsoft.com/office/powerpoint/2010/main" val="3691990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61</a:t>
            </a:fld>
            <a:endParaRPr lang="en-US" dirty="0"/>
          </a:p>
        </p:txBody>
      </p:sp>
    </p:spTree>
    <p:extLst>
      <p:ext uri="{BB962C8B-B14F-4D97-AF65-F5344CB8AC3E}">
        <p14:creationId xmlns:p14="http://schemas.microsoft.com/office/powerpoint/2010/main" val="272759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sz="1200" b="0" i="0" u="none" strike="noStrike" kern="1200" baseline="0" dirty="0" smtClean="0">
                <a:solidFill>
                  <a:schemeClr val="tx1"/>
                </a:solidFill>
                <a:latin typeface="+mn-lt"/>
                <a:ea typeface="+mn-ea"/>
                <a:cs typeface="+mn-cs"/>
              </a:rPr>
              <a:t>FEMA provides assistance based on authorities defined in statutes and regulations. These authorities also specify requirements that must be met. </a:t>
            </a:r>
          </a:p>
          <a:p>
            <a:r>
              <a:rPr lang="en-US" sz="1200" b="0" i="0" u="none" strike="noStrike" kern="1200" baseline="0" dirty="0" smtClean="0">
                <a:solidFill>
                  <a:schemeClr val="tx1"/>
                </a:solidFill>
                <a:latin typeface="+mn-lt"/>
                <a:ea typeface="+mn-ea"/>
                <a:cs typeface="+mn-cs"/>
              </a:rPr>
              <a:t>The statute that authorizes FEMA to provide assistance via the PA Program is the Robert T. Stafford Disaster Relief and Emergency Assistance Act, as Amended (Stafford Act) </a:t>
            </a:r>
            <a:endParaRPr lang="en-US" altLang="en-US" dirty="0" smtClean="0"/>
          </a:p>
        </p:txBody>
      </p:sp>
      <p:sp>
        <p:nvSpPr>
          <p:cNvPr id="88068"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8200877B-2826-4328-800C-5D5155E86253}" type="slidenum">
              <a:rPr lang="en-US" altLang="en-US" sz="1200">
                <a:latin typeface="Times" pitchFamily="18" charset="0"/>
              </a:rPr>
              <a:pPr/>
              <a:t>6</a:t>
            </a:fld>
            <a:endParaRPr lang="en-US" altLang="en-US" sz="1200" dirty="0">
              <a:latin typeface="Times" pitchFamily="18" charset="0"/>
            </a:endParaRPr>
          </a:p>
        </p:txBody>
      </p:sp>
    </p:spTree>
    <p:extLst>
      <p:ext uri="{BB962C8B-B14F-4D97-AF65-F5344CB8AC3E}">
        <p14:creationId xmlns:p14="http://schemas.microsoft.com/office/powerpoint/2010/main" val="1707387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62</a:t>
            </a:fld>
            <a:endParaRPr lang="en-US" dirty="0"/>
          </a:p>
        </p:txBody>
      </p:sp>
    </p:spTree>
    <p:extLst>
      <p:ext uri="{BB962C8B-B14F-4D97-AF65-F5344CB8AC3E}">
        <p14:creationId xmlns:p14="http://schemas.microsoft.com/office/powerpoint/2010/main" val="1916779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dirty="0" smtClean="0"/>
          </a:p>
        </p:txBody>
      </p:sp>
      <p:sp>
        <p:nvSpPr>
          <p:cNvPr id="51204"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98A21A39-2CC8-4F01-AFDC-01D234AFF1DF}" type="slidenum">
              <a:rPr lang="en-US" altLang="en-US" sz="1200">
                <a:latin typeface="Times" pitchFamily="18" charset="0"/>
              </a:rPr>
              <a:pPr/>
              <a:t>64</a:t>
            </a:fld>
            <a:endParaRPr lang="en-US" altLang="en-US" sz="1200" dirty="0">
              <a:latin typeface="Times" pitchFamily="18" charset="0"/>
            </a:endParaRPr>
          </a:p>
        </p:txBody>
      </p:sp>
    </p:spTree>
    <p:extLst>
      <p:ext uri="{BB962C8B-B14F-4D97-AF65-F5344CB8AC3E}">
        <p14:creationId xmlns:p14="http://schemas.microsoft.com/office/powerpoint/2010/main" val="1894408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dirty="0" smtClean="0"/>
          </a:p>
        </p:txBody>
      </p:sp>
      <p:sp>
        <p:nvSpPr>
          <p:cNvPr id="53252"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F6674A98-382C-4969-9AB1-D05C7D8C66AF}" type="slidenum">
              <a:rPr lang="en-US" altLang="en-US" sz="1200">
                <a:latin typeface="Times" pitchFamily="18" charset="0"/>
              </a:rPr>
              <a:pPr/>
              <a:t>65</a:t>
            </a:fld>
            <a:endParaRPr lang="en-US" altLang="en-US" sz="1200" dirty="0">
              <a:latin typeface="Times" pitchFamily="18" charset="0"/>
            </a:endParaRPr>
          </a:p>
        </p:txBody>
      </p:sp>
    </p:spTree>
    <p:extLst>
      <p:ext uri="{BB962C8B-B14F-4D97-AF65-F5344CB8AC3E}">
        <p14:creationId xmlns:p14="http://schemas.microsoft.com/office/powerpoint/2010/main" val="20042390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defTabSz="957146">
              <a:defRPr/>
            </a:pPr>
            <a:r>
              <a:rPr lang="en-US" altLang="en-US" dirty="0">
                <a:solidFill>
                  <a:schemeClr val="bg1"/>
                </a:solidFill>
              </a:rPr>
              <a:t>FEMA administers small and large projects differently.</a:t>
            </a:r>
          </a:p>
          <a:p>
            <a:endParaRPr lang="en-US" altLang="en-US" dirty="0" smtClean="0"/>
          </a:p>
        </p:txBody>
      </p:sp>
      <p:sp>
        <p:nvSpPr>
          <p:cNvPr id="55300"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C389F0FF-B588-4238-A1AF-21A6A1324308}" type="slidenum">
              <a:rPr lang="en-US" altLang="en-US" sz="1200">
                <a:latin typeface="Times" pitchFamily="18" charset="0"/>
              </a:rPr>
              <a:pPr/>
              <a:t>66</a:t>
            </a:fld>
            <a:endParaRPr lang="en-US" altLang="en-US" sz="1200" dirty="0">
              <a:latin typeface="Times" pitchFamily="18" charset="0"/>
            </a:endParaRPr>
          </a:p>
        </p:txBody>
      </p:sp>
    </p:spTree>
    <p:extLst>
      <p:ext uri="{BB962C8B-B14F-4D97-AF65-F5344CB8AC3E}">
        <p14:creationId xmlns:p14="http://schemas.microsoft.com/office/powerpoint/2010/main" val="3587807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dirty="0" smtClean="0"/>
          </a:p>
        </p:txBody>
      </p:sp>
      <p:sp>
        <p:nvSpPr>
          <p:cNvPr id="57348"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9C1BCC79-DDF1-4893-8961-5BF712DE8257}" type="slidenum">
              <a:rPr lang="en-US" altLang="en-US" sz="1200">
                <a:latin typeface="Times" pitchFamily="18" charset="0"/>
              </a:rPr>
              <a:pPr/>
              <a:t>67</a:t>
            </a:fld>
            <a:endParaRPr lang="en-US" altLang="en-US" sz="1200" dirty="0">
              <a:latin typeface="Times" pitchFamily="18" charset="0"/>
            </a:endParaRPr>
          </a:p>
        </p:txBody>
      </p:sp>
    </p:spTree>
    <p:extLst>
      <p:ext uri="{BB962C8B-B14F-4D97-AF65-F5344CB8AC3E}">
        <p14:creationId xmlns:p14="http://schemas.microsoft.com/office/powerpoint/2010/main" val="5480756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dirty="0" smtClean="0"/>
              <a:t>Close out date – Irene</a:t>
            </a:r>
            <a:r>
              <a:rPr lang="en-US" altLang="en-US" baseline="0" dirty="0" smtClean="0"/>
              <a:t> example</a:t>
            </a:r>
            <a:endParaRPr lang="en-US" altLang="en-US" dirty="0" smtClean="0"/>
          </a:p>
        </p:txBody>
      </p:sp>
      <p:sp>
        <p:nvSpPr>
          <p:cNvPr id="49156"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6000858F-120D-4AB0-B698-720CBE552628}" type="slidenum">
              <a:rPr lang="en-US" altLang="en-US" sz="1200">
                <a:latin typeface="Times" pitchFamily="18" charset="0"/>
              </a:rPr>
              <a:pPr/>
              <a:t>68</a:t>
            </a:fld>
            <a:endParaRPr lang="en-US" altLang="en-US" sz="1200" dirty="0">
              <a:latin typeface="Times" pitchFamily="18" charset="0"/>
            </a:endParaRPr>
          </a:p>
        </p:txBody>
      </p:sp>
    </p:spTree>
    <p:extLst>
      <p:ext uri="{BB962C8B-B14F-4D97-AF65-F5344CB8AC3E}">
        <p14:creationId xmlns:p14="http://schemas.microsoft.com/office/powerpoint/2010/main" val="40130310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69</a:t>
            </a:fld>
            <a:endParaRPr lang="en-US" dirty="0"/>
          </a:p>
        </p:txBody>
      </p:sp>
    </p:spTree>
    <p:extLst>
      <p:ext uri="{BB962C8B-B14F-4D97-AF65-F5344CB8AC3E}">
        <p14:creationId xmlns:p14="http://schemas.microsoft.com/office/powerpoint/2010/main" val="1337512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70</a:t>
            </a:fld>
            <a:endParaRPr lang="en-US" dirty="0"/>
          </a:p>
        </p:txBody>
      </p:sp>
    </p:spTree>
    <p:extLst>
      <p:ext uri="{BB962C8B-B14F-4D97-AF65-F5344CB8AC3E}">
        <p14:creationId xmlns:p14="http://schemas.microsoft.com/office/powerpoint/2010/main" val="25810247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71</a:t>
            </a:fld>
            <a:endParaRPr lang="en-US" dirty="0"/>
          </a:p>
        </p:txBody>
      </p:sp>
    </p:spTree>
    <p:extLst>
      <p:ext uri="{BB962C8B-B14F-4D97-AF65-F5344CB8AC3E}">
        <p14:creationId xmlns:p14="http://schemas.microsoft.com/office/powerpoint/2010/main" val="35609700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72</a:t>
            </a:fld>
            <a:endParaRPr lang="en-US" dirty="0"/>
          </a:p>
        </p:txBody>
      </p:sp>
    </p:spTree>
    <p:extLst>
      <p:ext uri="{BB962C8B-B14F-4D97-AF65-F5344CB8AC3E}">
        <p14:creationId xmlns:p14="http://schemas.microsoft.com/office/powerpoint/2010/main" val="415067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7</a:t>
            </a:fld>
            <a:endParaRPr lang="en-US" dirty="0"/>
          </a:p>
        </p:txBody>
      </p:sp>
    </p:spTree>
    <p:extLst>
      <p:ext uri="{BB962C8B-B14F-4D97-AF65-F5344CB8AC3E}">
        <p14:creationId xmlns:p14="http://schemas.microsoft.com/office/powerpoint/2010/main" val="34881554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73</a:t>
            </a:fld>
            <a:endParaRPr lang="en-US" dirty="0"/>
          </a:p>
        </p:txBody>
      </p:sp>
    </p:spTree>
    <p:extLst>
      <p:ext uri="{BB962C8B-B14F-4D97-AF65-F5344CB8AC3E}">
        <p14:creationId xmlns:p14="http://schemas.microsoft.com/office/powerpoint/2010/main" val="17323293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Requests for Expedited Projects must be submitted to FEMA within 60 days of the Applicant’s Recovery Scoping Meeting. To support its request, the Applicant must provide enough information for FEMA to validate that the work and costs are eligible. FEMA will work to obligate funding within 90 days of receipt of the request. </a:t>
            </a:r>
            <a:endParaRPr lang="en-US" dirty="0"/>
          </a:p>
        </p:txBody>
      </p:sp>
      <p:sp>
        <p:nvSpPr>
          <p:cNvPr id="4" name="Slide Number Placeholder 3"/>
          <p:cNvSpPr>
            <a:spLocks noGrp="1"/>
          </p:cNvSpPr>
          <p:nvPr>
            <p:ph type="sldNum" sz="quarter" idx="10"/>
          </p:nvPr>
        </p:nvSpPr>
        <p:spPr/>
        <p:txBody>
          <a:bodyPr/>
          <a:lstStyle/>
          <a:p>
            <a:fld id="{22092EEB-9D7B-4F73-ADA9-39CF4C87A097}" type="slidenum">
              <a:rPr lang="en-US" smtClean="0"/>
              <a:t>74</a:t>
            </a:fld>
            <a:endParaRPr lang="en-US" dirty="0"/>
          </a:p>
        </p:txBody>
      </p:sp>
    </p:spTree>
    <p:extLst>
      <p:ext uri="{BB962C8B-B14F-4D97-AF65-F5344CB8AC3E}">
        <p14:creationId xmlns:p14="http://schemas.microsoft.com/office/powerpoint/2010/main" val="16757398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75</a:t>
            </a:fld>
            <a:endParaRPr lang="en-US" dirty="0"/>
          </a:p>
        </p:txBody>
      </p:sp>
    </p:spTree>
    <p:extLst>
      <p:ext uri="{BB962C8B-B14F-4D97-AF65-F5344CB8AC3E}">
        <p14:creationId xmlns:p14="http://schemas.microsoft.com/office/powerpoint/2010/main" val="20124595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76</a:t>
            </a:fld>
            <a:endParaRPr lang="en-US" dirty="0"/>
          </a:p>
        </p:txBody>
      </p:sp>
    </p:spTree>
    <p:extLst>
      <p:ext uri="{BB962C8B-B14F-4D97-AF65-F5344CB8AC3E}">
        <p14:creationId xmlns:p14="http://schemas.microsoft.com/office/powerpoint/2010/main" val="2401049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altLang="en-US" dirty="0" smtClean="0"/>
          </a:p>
        </p:txBody>
      </p:sp>
      <p:sp>
        <p:nvSpPr>
          <p:cNvPr id="75780"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D47E6AC6-9B27-4D2D-82BF-2329CBCCF704}" type="slidenum">
              <a:rPr lang="en-US" altLang="en-US" sz="1200">
                <a:latin typeface="Times" pitchFamily="18" charset="0"/>
              </a:rPr>
              <a:pPr/>
              <a:t>77</a:t>
            </a:fld>
            <a:endParaRPr lang="en-US" altLang="en-US" sz="1200" dirty="0">
              <a:latin typeface="Times" pitchFamily="18" charset="0"/>
            </a:endParaRPr>
          </a:p>
        </p:txBody>
      </p:sp>
    </p:spTree>
    <p:extLst>
      <p:ext uri="{BB962C8B-B14F-4D97-AF65-F5344CB8AC3E}">
        <p14:creationId xmlns:p14="http://schemas.microsoft.com/office/powerpoint/2010/main" val="21167173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78</a:t>
            </a:fld>
            <a:endParaRPr lang="en-US" dirty="0"/>
          </a:p>
        </p:txBody>
      </p:sp>
    </p:spTree>
    <p:extLst>
      <p:ext uri="{BB962C8B-B14F-4D97-AF65-F5344CB8AC3E}">
        <p14:creationId xmlns:p14="http://schemas.microsoft.com/office/powerpoint/2010/main" val="252310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8</a:t>
            </a:fld>
            <a:endParaRPr lang="en-US" dirty="0"/>
          </a:p>
        </p:txBody>
      </p:sp>
    </p:spTree>
    <p:extLst>
      <p:ext uri="{BB962C8B-B14F-4D97-AF65-F5344CB8AC3E}">
        <p14:creationId xmlns:p14="http://schemas.microsoft.com/office/powerpoint/2010/main" val="2672364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dirty="0" smtClean="0">
                <a:effectLst/>
              </a:rPr>
              <a:t>There are </a:t>
            </a:r>
            <a:r>
              <a:rPr lang="en-US" b="1" dirty="0" smtClean="0">
                <a:effectLst/>
              </a:rPr>
              <a:t>four (4) eligibility requirements</a:t>
            </a:r>
            <a:r>
              <a:rPr lang="en-US" dirty="0" smtClean="0">
                <a:effectLst/>
              </a:rPr>
              <a:t> that must be met to participate in the </a:t>
            </a:r>
            <a:r>
              <a:rPr lang="en-US" b="1" dirty="0" smtClean="0">
                <a:effectLst/>
              </a:rPr>
              <a:t>PA Program</a:t>
            </a:r>
            <a:r>
              <a:rPr lang="en-US" dirty="0" smtClean="0">
                <a:effectLst/>
              </a:rPr>
              <a:t>.</a:t>
            </a:r>
          </a:p>
          <a:p>
            <a:r>
              <a:rPr lang="en-US" dirty="0" smtClean="0">
                <a:effectLst/>
              </a:rPr>
              <a:t>The Subrecipient (Applicant)  –  is the </a:t>
            </a:r>
            <a:r>
              <a:rPr lang="en-US" b="1" dirty="0" smtClean="0">
                <a:effectLst/>
              </a:rPr>
              <a:t>basis</a:t>
            </a:r>
            <a:r>
              <a:rPr lang="en-US" dirty="0" smtClean="0">
                <a:effectLst/>
              </a:rPr>
              <a:t> for eligibility. The </a:t>
            </a:r>
            <a:r>
              <a:rPr lang="en-US" b="1" dirty="0" smtClean="0">
                <a:effectLst/>
              </a:rPr>
              <a:t>Subrecipient</a:t>
            </a:r>
            <a:r>
              <a:rPr lang="en-US" dirty="0" smtClean="0">
                <a:effectLst/>
              </a:rPr>
              <a:t> </a:t>
            </a:r>
            <a:r>
              <a:rPr lang="en-US" i="1" dirty="0" smtClean="0">
                <a:effectLst/>
              </a:rPr>
              <a:t>must </a:t>
            </a:r>
            <a:r>
              <a:rPr lang="en-US" dirty="0" smtClean="0">
                <a:effectLst/>
              </a:rPr>
              <a:t>be eligible for the </a:t>
            </a:r>
            <a:r>
              <a:rPr lang="en-US" b="1" dirty="0" smtClean="0">
                <a:effectLst/>
              </a:rPr>
              <a:t>facility</a:t>
            </a:r>
            <a:r>
              <a:rPr lang="en-US" dirty="0" smtClean="0">
                <a:effectLst/>
              </a:rPr>
              <a:t> to be eligible. The </a:t>
            </a:r>
            <a:r>
              <a:rPr lang="en-US" b="1" dirty="0" smtClean="0">
                <a:effectLst/>
              </a:rPr>
              <a:t>facility</a:t>
            </a:r>
            <a:r>
              <a:rPr lang="en-US" dirty="0" smtClean="0">
                <a:effectLst/>
              </a:rPr>
              <a:t> </a:t>
            </a:r>
            <a:r>
              <a:rPr lang="en-US" i="1" dirty="0" smtClean="0">
                <a:effectLst/>
              </a:rPr>
              <a:t>must</a:t>
            </a:r>
            <a:r>
              <a:rPr lang="en-US" dirty="0" smtClean="0">
                <a:effectLst/>
              </a:rPr>
              <a:t> be eligible for the </a:t>
            </a:r>
            <a:r>
              <a:rPr lang="en-US" b="1" dirty="0" smtClean="0">
                <a:effectLst/>
              </a:rPr>
              <a:t>work</a:t>
            </a:r>
            <a:r>
              <a:rPr lang="en-US" dirty="0" smtClean="0">
                <a:effectLst/>
              </a:rPr>
              <a:t> to be eligible. The </a:t>
            </a:r>
            <a:r>
              <a:rPr lang="en-US" b="1" dirty="0" smtClean="0">
                <a:effectLst/>
              </a:rPr>
              <a:t>work</a:t>
            </a:r>
            <a:r>
              <a:rPr lang="en-US" dirty="0" smtClean="0">
                <a:effectLst/>
              </a:rPr>
              <a:t> </a:t>
            </a:r>
            <a:r>
              <a:rPr lang="en-US" i="1" dirty="0" smtClean="0">
                <a:effectLst/>
              </a:rPr>
              <a:t>must</a:t>
            </a:r>
            <a:r>
              <a:rPr lang="en-US" dirty="0" smtClean="0">
                <a:effectLst/>
              </a:rPr>
              <a:t> be eligible for the </a:t>
            </a:r>
            <a:r>
              <a:rPr lang="en-US" b="1" dirty="0" smtClean="0">
                <a:effectLst/>
              </a:rPr>
              <a:t>cost</a:t>
            </a:r>
            <a:r>
              <a:rPr lang="en-US" dirty="0" smtClean="0">
                <a:effectLst/>
              </a:rPr>
              <a:t> to be eligible. </a:t>
            </a:r>
          </a:p>
          <a:p>
            <a:endParaRPr lang="en-US" altLang="en-US" dirty="0" smtClean="0"/>
          </a:p>
        </p:txBody>
      </p:sp>
      <p:sp>
        <p:nvSpPr>
          <p:cNvPr id="16388" name="Slide Number Placeholder 3"/>
          <p:cNvSpPr>
            <a:spLocks noGrp="1"/>
          </p:cNvSpPr>
          <p:nvPr>
            <p:ph type="sldNum" sz="quarter" idx="5"/>
          </p:nvPr>
        </p:nvSpPr>
        <p:spPr>
          <a:noFill/>
        </p:spPr>
        <p:txBody>
          <a:bodyPr/>
          <a:lstStyle>
            <a:lvl1pPr defTabSz="931096">
              <a:defRPr sz="2500">
                <a:solidFill>
                  <a:schemeClr val="tx1"/>
                </a:solidFill>
                <a:latin typeface="Arial" charset="0"/>
              </a:defRPr>
            </a:lvl1pPr>
            <a:lvl2pPr marL="763140" indent="-293515" defTabSz="931096">
              <a:defRPr sz="2500">
                <a:solidFill>
                  <a:schemeClr val="tx1"/>
                </a:solidFill>
                <a:latin typeface="Arial" charset="0"/>
              </a:defRPr>
            </a:lvl2pPr>
            <a:lvl3pPr marL="1174060" indent="-234813" defTabSz="931096">
              <a:defRPr sz="2500">
                <a:solidFill>
                  <a:schemeClr val="tx1"/>
                </a:solidFill>
                <a:latin typeface="Arial" charset="0"/>
              </a:defRPr>
            </a:lvl3pPr>
            <a:lvl4pPr marL="1643684" indent="-234813" defTabSz="931096">
              <a:defRPr sz="2500">
                <a:solidFill>
                  <a:schemeClr val="tx1"/>
                </a:solidFill>
                <a:latin typeface="Arial" charset="0"/>
              </a:defRPr>
            </a:lvl4pPr>
            <a:lvl5pPr marL="2113307" indent="-234813" defTabSz="931096">
              <a:defRPr sz="2500">
                <a:solidFill>
                  <a:schemeClr val="tx1"/>
                </a:solidFill>
                <a:latin typeface="Arial" charset="0"/>
              </a:defRPr>
            </a:lvl5pPr>
            <a:lvl6pPr marL="2582932" indent="-234813" defTabSz="931096" eaLnBrk="0" fontAlgn="base" hangingPunct="0">
              <a:spcBef>
                <a:spcPct val="0"/>
              </a:spcBef>
              <a:spcAft>
                <a:spcPct val="0"/>
              </a:spcAft>
              <a:defRPr sz="2500">
                <a:solidFill>
                  <a:schemeClr val="tx1"/>
                </a:solidFill>
                <a:latin typeface="Arial" charset="0"/>
              </a:defRPr>
            </a:lvl6pPr>
            <a:lvl7pPr marL="3052555" indent="-234813" defTabSz="931096" eaLnBrk="0" fontAlgn="base" hangingPunct="0">
              <a:spcBef>
                <a:spcPct val="0"/>
              </a:spcBef>
              <a:spcAft>
                <a:spcPct val="0"/>
              </a:spcAft>
              <a:defRPr sz="2500">
                <a:solidFill>
                  <a:schemeClr val="tx1"/>
                </a:solidFill>
                <a:latin typeface="Arial" charset="0"/>
              </a:defRPr>
            </a:lvl7pPr>
            <a:lvl8pPr marL="3522179" indent="-234813" defTabSz="931096" eaLnBrk="0" fontAlgn="base" hangingPunct="0">
              <a:spcBef>
                <a:spcPct val="0"/>
              </a:spcBef>
              <a:spcAft>
                <a:spcPct val="0"/>
              </a:spcAft>
              <a:defRPr sz="2500">
                <a:solidFill>
                  <a:schemeClr val="tx1"/>
                </a:solidFill>
                <a:latin typeface="Arial" charset="0"/>
              </a:defRPr>
            </a:lvl8pPr>
            <a:lvl9pPr marL="3991803" indent="-234813" defTabSz="931096" eaLnBrk="0" fontAlgn="base" hangingPunct="0">
              <a:spcBef>
                <a:spcPct val="0"/>
              </a:spcBef>
              <a:spcAft>
                <a:spcPct val="0"/>
              </a:spcAft>
              <a:defRPr sz="2500">
                <a:solidFill>
                  <a:schemeClr val="tx1"/>
                </a:solidFill>
                <a:latin typeface="Arial" charset="0"/>
              </a:defRPr>
            </a:lvl9pPr>
          </a:lstStyle>
          <a:p>
            <a:fld id="{6D0F4F5F-61E6-464A-A124-149715A9BD16}" type="slidenum">
              <a:rPr lang="en-US" altLang="en-US" sz="1200">
                <a:latin typeface="Times" pitchFamily="18" charset="0"/>
              </a:rPr>
              <a:pPr/>
              <a:t>9</a:t>
            </a:fld>
            <a:endParaRPr lang="en-US" altLang="en-US" sz="1200" dirty="0">
              <a:latin typeface="Times" pitchFamily="18" charset="0"/>
            </a:endParaRPr>
          </a:p>
        </p:txBody>
      </p:sp>
    </p:spTree>
    <p:extLst>
      <p:ext uri="{BB962C8B-B14F-4D97-AF65-F5344CB8AC3E}">
        <p14:creationId xmlns:p14="http://schemas.microsoft.com/office/powerpoint/2010/main" val="72556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146">
              <a:defRPr/>
            </a:pPr>
            <a:r>
              <a:rPr lang="en-US" dirty="0"/>
              <a:t>If an entity meets the requirements </a:t>
            </a:r>
            <a:r>
              <a:rPr lang="en-US" b="1" dirty="0"/>
              <a:t>one (1)</a:t>
            </a:r>
            <a:r>
              <a:rPr lang="en-US" dirty="0"/>
              <a:t> of the types, the Applicant may be eligible to receive </a:t>
            </a:r>
            <a:r>
              <a:rPr lang="en-US" b="1" dirty="0"/>
              <a:t>Federal disaster assistance</a:t>
            </a:r>
            <a:r>
              <a:rPr lang="en-US" dirty="0"/>
              <a:t>. </a:t>
            </a:r>
          </a:p>
          <a:p>
            <a:endParaRPr lang="en-US" dirty="0"/>
          </a:p>
        </p:txBody>
      </p:sp>
      <p:sp>
        <p:nvSpPr>
          <p:cNvPr id="4" name="Slide Number Placeholder 3"/>
          <p:cNvSpPr>
            <a:spLocks noGrp="1"/>
          </p:cNvSpPr>
          <p:nvPr>
            <p:ph type="sldNum" sz="quarter" idx="10"/>
          </p:nvPr>
        </p:nvSpPr>
        <p:spPr/>
        <p:txBody>
          <a:bodyPr/>
          <a:lstStyle/>
          <a:p>
            <a:fld id="{67639D70-EE8A-4A8F-B867-C6AE26B52A07}" type="slidenum">
              <a:rPr lang="en-US" smtClean="0"/>
              <a:t>10</a:t>
            </a:fld>
            <a:endParaRPr lang="en-US" dirty="0"/>
          </a:p>
        </p:txBody>
      </p:sp>
    </p:spTree>
    <p:extLst>
      <p:ext uri="{BB962C8B-B14F-4D97-AF65-F5344CB8AC3E}">
        <p14:creationId xmlns:p14="http://schemas.microsoft.com/office/powerpoint/2010/main" val="682149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8" descr="http://tse1.mm.bing.net/th?&amp;id=JN.tPUAspRXK8t3EK4x02D7pg&amp;w=300&amp;h=300&amp;c=0&amp;pid=1.9&amp;rs=0&amp;p=0"/>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00"/>
          <a:stretch/>
        </p:blipFill>
        <p:spPr bwMode="auto">
          <a:xfrm>
            <a:off x="6549873" y="3220188"/>
            <a:ext cx="2606828" cy="17203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HSEM\Public Information\Shared\CreativeMaterialsHardDrive\Photos\ShootPhotos-LaritzaLopezCamera\IMG_091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19600" y="3239239"/>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HSEM\Public Information\Shared\CreativeMaterialsHardDrive\Photos\FamilyJordyn\IMG_0827.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177751" y="3324966"/>
            <a:ext cx="236220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HSEM\Public Information\Shared\CreativeMaterialsHardDrive\Photos\WebsiteImages-FromFlickr\Ready NH Photos\Winter Storm\5484922540_399198f619_b.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999" y="3312266"/>
            <a:ext cx="2203749" cy="16282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5998" y="4724400"/>
            <a:ext cx="9169999" cy="2133600"/>
          </a:xfrm>
          <a:prstGeom prst="rect">
            <a:avLst/>
          </a:prstGeom>
          <a:solidFill>
            <a:srgbClr val="00254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57200" y="5715000"/>
            <a:ext cx="8153400" cy="685800"/>
          </a:xfrm>
        </p:spPr>
        <p:txBody>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9" name="Straight Connector 8"/>
          <p:cNvCxnSpPr/>
          <p:nvPr userDrawn="1"/>
        </p:nvCxnSpPr>
        <p:spPr>
          <a:xfrm>
            <a:off x="-25998" y="4724400"/>
            <a:ext cx="9169999"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8422" y="1"/>
            <a:ext cx="9162423" cy="341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0" y="3155723"/>
            <a:ext cx="1371600" cy="200055"/>
          </a:xfrm>
          <a:prstGeom prst="rect">
            <a:avLst/>
          </a:prstGeom>
          <a:noFill/>
        </p:spPr>
        <p:txBody>
          <a:bodyPr wrap="square" rtlCol="0">
            <a:spAutoFit/>
          </a:bodyPr>
          <a:lstStyle/>
          <a:p>
            <a:r>
              <a:rPr lang="en-US" sz="700" dirty="0" smtClean="0">
                <a:solidFill>
                  <a:schemeClr val="bg1"/>
                </a:solidFill>
              </a:rPr>
              <a:t>Source: NH Journal</a:t>
            </a:r>
            <a:endParaRPr lang="en-US" sz="700" dirty="0">
              <a:solidFill>
                <a:schemeClr val="bg1"/>
              </a:solidFill>
            </a:endParaRPr>
          </a:p>
        </p:txBody>
      </p:sp>
      <p:sp>
        <p:nvSpPr>
          <p:cNvPr id="2" name="Title 1"/>
          <p:cNvSpPr>
            <a:spLocks noGrp="1"/>
          </p:cNvSpPr>
          <p:nvPr>
            <p:ph type="ctrTitle"/>
          </p:nvPr>
        </p:nvSpPr>
        <p:spPr>
          <a:xfrm>
            <a:off x="457200" y="4953000"/>
            <a:ext cx="8153400" cy="735012"/>
          </a:xfrm>
        </p:spPr>
        <p:txBody>
          <a:bodyPr anchor="b"/>
          <a:lstStyle>
            <a:lvl1pPr algn="l">
              <a:defRPr>
                <a:solidFill>
                  <a:schemeClr val="bg1"/>
                </a:solidFill>
              </a:defRPr>
            </a:lvl1pPr>
          </a:lstStyle>
          <a:p>
            <a:r>
              <a:rPr lang="en-US" smtClean="0"/>
              <a:t>Click to edit Master title style</a:t>
            </a:r>
            <a:endParaRPr lang="en-US" dirty="0"/>
          </a:p>
        </p:txBody>
      </p:sp>
      <p:cxnSp>
        <p:nvCxnSpPr>
          <p:cNvPr id="16" name="Straight Connector 15"/>
          <p:cNvCxnSpPr/>
          <p:nvPr userDrawn="1"/>
        </p:nvCxnSpPr>
        <p:spPr>
          <a:xfrm>
            <a:off x="-25998" y="3411541"/>
            <a:ext cx="9169999"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97970" y="6615953"/>
            <a:ext cx="8893631" cy="217626"/>
          </a:xfrm>
          <a:prstGeom prst="rect">
            <a:avLst/>
          </a:prstGeom>
          <a:noFill/>
          <a:effectLst/>
        </p:spPr>
        <p:txBody>
          <a:bodyPr wrap="square" lIns="45720" rIns="45720" rtlCol="0">
            <a:noAutofit/>
          </a:bodyPr>
          <a:lstStyle/>
          <a:p>
            <a:pPr algn="ctr">
              <a:lnSpc>
                <a:spcPct val="85000"/>
              </a:lnSpc>
              <a:spcBef>
                <a:spcPts val="700"/>
              </a:spcBef>
            </a:pPr>
            <a:r>
              <a:rPr lang="en-US" sz="1200" b="0" dirty="0" smtClean="0">
                <a:solidFill>
                  <a:schemeClr val="bg1">
                    <a:lumMod val="75000"/>
                  </a:schemeClr>
                </a:solidFill>
                <a:latin typeface="+mj-lt"/>
                <a:cs typeface="Arial" panose="020B0604020202020204" pitchFamily="34" charset="0"/>
              </a:rPr>
              <a:t>New</a:t>
            </a:r>
            <a:r>
              <a:rPr lang="en-US" sz="1200" b="0" baseline="0" dirty="0" smtClean="0">
                <a:solidFill>
                  <a:schemeClr val="bg1">
                    <a:lumMod val="75000"/>
                  </a:schemeClr>
                </a:solidFill>
                <a:latin typeface="+mj-lt"/>
                <a:cs typeface="Arial" panose="020B0604020202020204" pitchFamily="34" charset="0"/>
              </a:rPr>
              <a:t> Hampshire</a:t>
            </a:r>
            <a:r>
              <a:rPr lang="en-US" sz="1200" b="0" dirty="0" smtClean="0">
                <a:solidFill>
                  <a:schemeClr val="bg1">
                    <a:lumMod val="75000"/>
                  </a:schemeClr>
                </a:solidFill>
                <a:latin typeface="+mj-lt"/>
                <a:cs typeface="Arial" panose="020B0604020202020204" pitchFamily="34" charset="0"/>
              </a:rPr>
              <a:t> Department of Safety </a:t>
            </a:r>
            <a:r>
              <a:rPr lang="en-US" sz="1200" b="0" baseline="0" dirty="0" smtClean="0">
                <a:solidFill>
                  <a:schemeClr val="bg1">
                    <a:lumMod val="75000"/>
                  </a:schemeClr>
                </a:solidFill>
                <a:latin typeface="+mj-lt"/>
                <a:cs typeface="Arial" panose="020B0604020202020204" pitchFamily="34" charset="0"/>
              </a:rPr>
              <a:t> </a:t>
            </a:r>
            <a:r>
              <a:rPr lang="en-US" sz="1200" b="0" baseline="0" dirty="0" smtClean="0">
                <a:solidFill>
                  <a:schemeClr val="bg1">
                    <a:lumMod val="75000"/>
                  </a:schemeClr>
                </a:solidFill>
                <a:latin typeface="+mj-lt"/>
                <a:cs typeface="Arial" panose="020B0604020202020204" pitchFamily="34" charset="0"/>
                <a:sym typeface="Wingdings"/>
              </a:rPr>
              <a:t>  </a:t>
            </a:r>
            <a:r>
              <a:rPr lang="en-US" sz="1200" b="0" dirty="0" smtClean="0">
                <a:solidFill>
                  <a:schemeClr val="bg1">
                    <a:lumMod val="75000"/>
                  </a:schemeClr>
                </a:solidFill>
                <a:latin typeface="+mj-lt"/>
                <a:cs typeface="Arial" panose="020B0604020202020204" pitchFamily="34" charset="0"/>
              </a:rPr>
              <a:t>Division of Homeland Security</a:t>
            </a:r>
            <a:r>
              <a:rPr lang="en-US" sz="1200" b="0" baseline="0" dirty="0" smtClean="0">
                <a:solidFill>
                  <a:schemeClr val="bg1">
                    <a:lumMod val="75000"/>
                  </a:schemeClr>
                </a:solidFill>
                <a:latin typeface="+mj-lt"/>
                <a:cs typeface="Arial" panose="020B0604020202020204" pitchFamily="34" charset="0"/>
              </a:rPr>
              <a:t> &amp; Emergency Management</a:t>
            </a:r>
            <a:endParaRPr lang="en-US" sz="1200" b="0" dirty="0" smtClean="0">
              <a:solidFill>
                <a:schemeClr val="bg1">
                  <a:lumMod val="75000"/>
                </a:schemeClr>
              </a:solidFill>
              <a:latin typeface="+mj-lt"/>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964" y="152400"/>
            <a:ext cx="1572436" cy="2209800"/>
          </a:xfrm>
          <a:prstGeom prst="rect">
            <a:avLst/>
          </a:prstGeom>
        </p:spPr>
      </p:pic>
    </p:spTree>
    <p:extLst>
      <p:ext uri="{BB962C8B-B14F-4D97-AF65-F5344CB8AC3E}">
        <p14:creationId xmlns:p14="http://schemas.microsoft.com/office/powerpoint/2010/main" val="37087606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6" name="Rectangle 5"/>
          <p:cNvSpPr/>
          <p:nvPr userDrawn="1"/>
        </p:nvSpPr>
        <p:spPr>
          <a:xfrm>
            <a:off x="-15073" y="6438900"/>
            <a:ext cx="9159073" cy="4191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1" y="304800"/>
            <a:ext cx="6280020" cy="11128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84775"/>
            <a:ext cx="8229600" cy="4563625"/>
          </a:xfrm>
        </p:spPr>
        <p:txBody>
          <a:bodyPr/>
          <a:lstStyle>
            <a:lvl1pPr>
              <a:defRPr>
                <a:solidFill>
                  <a:srgbClr val="002542"/>
                </a:solidFill>
              </a:defRPr>
            </a:lvl1pPr>
            <a:lvl2pPr>
              <a:defRPr>
                <a:solidFill>
                  <a:srgbClr val="002542"/>
                </a:solidFill>
              </a:defRPr>
            </a:lvl2pPr>
            <a:lvl3pPr>
              <a:defRPr>
                <a:solidFill>
                  <a:srgbClr val="002542"/>
                </a:solidFill>
              </a:defRPr>
            </a:lvl3pPr>
            <a:lvl4pPr>
              <a:defRPr>
                <a:solidFill>
                  <a:srgbClr val="002542"/>
                </a:solidFill>
              </a:defRPr>
            </a:lvl4pPr>
            <a:lvl5pPr>
              <a:defRPr>
                <a:solidFill>
                  <a:srgbClr val="00254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97970" y="6615953"/>
            <a:ext cx="8893631" cy="217626"/>
          </a:xfrm>
          <a:prstGeom prst="rect">
            <a:avLst/>
          </a:prstGeom>
          <a:noFill/>
          <a:effectLst/>
        </p:spPr>
        <p:txBody>
          <a:bodyPr wrap="square" lIns="45720" rIns="45720" rtlCol="0">
            <a:noAutofit/>
          </a:bodyPr>
          <a:lstStyle/>
          <a:p>
            <a:pPr algn="ctr">
              <a:lnSpc>
                <a:spcPct val="85000"/>
              </a:lnSpc>
              <a:spcBef>
                <a:spcPts val="700"/>
              </a:spcBef>
            </a:pPr>
            <a:r>
              <a:rPr lang="en-US" sz="1200" b="0" dirty="0" smtClean="0">
                <a:solidFill>
                  <a:schemeClr val="bg1"/>
                </a:solidFill>
                <a:latin typeface="+mj-lt"/>
                <a:cs typeface="Arial" panose="020B0604020202020204" pitchFamily="34" charset="0"/>
              </a:rPr>
              <a:t>New</a:t>
            </a:r>
            <a:r>
              <a:rPr lang="en-US" sz="1200" b="0" baseline="0" dirty="0" smtClean="0">
                <a:solidFill>
                  <a:schemeClr val="bg1"/>
                </a:solidFill>
                <a:latin typeface="+mj-lt"/>
                <a:cs typeface="Arial" panose="020B0604020202020204" pitchFamily="34" charset="0"/>
              </a:rPr>
              <a:t> Hampshire</a:t>
            </a:r>
            <a:r>
              <a:rPr lang="en-US" sz="1200" b="0" dirty="0" smtClean="0">
                <a:solidFill>
                  <a:schemeClr val="bg1"/>
                </a:solidFill>
                <a:latin typeface="+mj-lt"/>
                <a:cs typeface="Arial" panose="020B0604020202020204" pitchFamily="34" charset="0"/>
              </a:rPr>
              <a:t> Department of Safety </a:t>
            </a:r>
            <a:r>
              <a:rPr lang="en-US" sz="1200" b="0" baseline="0" dirty="0" smtClean="0">
                <a:solidFill>
                  <a:schemeClr val="bg1"/>
                </a:solidFill>
                <a:latin typeface="+mj-lt"/>
                <a:cs typeface="Arial" panose="020B0604020202020204" pitchFamily="34" charset="0"/>
              </a:rPr>
              <a:t> </a:t>
            </a:r>
            <a:r>
              <a:rPr lang="en-US" sz="1200" b="0" baseline="0" dirty="0" smtClean="0">
                <a:solidFill>
                  <a:schemeClr val="bg1"/>
                </a:solidFill>
                <a:latin typeface="+mj-lt"/>
                <a:cs typeface="Arial" panose="020B0604020202020204" pitchFamily="34" charset="0"/>
                <a:sym typeface="Wingdings"/>
              </a:rPr>
              <a:t>  </a:t>
            </a:r>
            <a:r>
              <a:rPr lang="en-US" sz="1200" b="0" dirty="0" smtClean="0">
                <a:solidFill>
                  <a:schemeClr val="bg1"/>
                </a:solidFill>
                <a:latin typeface="+mj-lt"/>
                <a:cs typeface="Arial" panose="020B0604020202020204" pitchFamily="34" charset="0"/>
              </a:rPr>
              <a:t>Division of Homeland Security</a:t>
            </a:r>
            <a:r>
              <a:rPr lang="en-US" sz="1200" b="0" baseline="0" dirty="0" smtClean="0">
                <a:solidFill>
                  <a:schemeClr val="bg1"/>
                </a:solidFill>
                <a:latin typeface="+mj-lt"/>
                <a:cs typeface="Arial" panose="020B0604020202020204" pitchFamily="34" charset="0"/>
              </a:rPr>
              <a:t> &amp; Emergency Management</a:t>
            </a:r>
            <a:endParaRPr lang="en-US" sz="1200" b="0" dirty="0" smtClean="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690339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6" name="Rectangle 5"/>
          <p:cNvSpPr/>
          <p:nvPr userDrawn="1"/>
        </p:nvSpPr>
        <p:spPr>
          <a:xfrm>
            <a:off x="-15073" y="6438900"/>
            <a:ext cx="9159073" cy="419100"/>
          </a:xfrm>
          <a:prstGeom prst="rect">
            <a:avLst/>
          </a:prstGeom>
          <a:solidFill>
            <a:srgbClr val="B9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1" y="304800"/>
            <a:ext cx="6280020" cy="11128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84775"/>
            <a:ext cx="8229600" cy="4563625"/>
          </a:xfrm>
        </p:spPr>
        <p:txBody>
          <a:bodyPr/>
          <a:lstStyle>
            <a:lvl1pPr>
              <a:defRPr>
                <a:solidFill>
                  <a:srgbClr val="002542"/>
                </a:solidFill>
              </a:defRPr>
            </a:lvl1pPr>
            <a:lvl2pPr>
              <a:defRPr>
                <a:solidFill>
                  <a:srgbClr val="002542"/>
                </a:solidFill>
              </a:defRPr>
            </a:lvl2pPr>
            <a:lvl3pPr>
              <a:defRPr>
                <a:solidFill>
                  <a:srgbClr val="002542"/>
                </a:solidFill>
              </a:defRPr>
            </a:lvl3pPr>
            <a:lvl4pPr>
              <a:defRPr>
                <a:solidFill>
                  <a:srgbClr val="002542"/>
                </a:solidFill>
              </a:defRPr>
            </a:lvl4pPr>
            <a:lvl5pPr>
              <a:defRPr>
                <a:solidFill>
                  <a:srgbClr val="00254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97970" y="6615953"/>
            <a:ext cx="8893631" cy="217626"/>
          </a:xfrm>
          <a:prstGeom prst="rect">
            <a:avLst/>
          </a:prstGeom>
          <a:noFill/>
          <a:effectLst/>
        </p:spPr>
        <p:txBody>
          <a:bodyPr wrap="square" lIns="45720" rIns="45720" rtlCol="0">
            <a:noAutofit/>
          </a:bodyPr>
          <a:lstStyle/>
          <a:p>
            <a:pPr algn="ctr">
              <a:lnSpc>
                <a:spcPct val="85000"/>
              </a:lnSpc>
              <a:spcBef>
                <a:spcPts val="700"/>
              </a:spcBef>
            </a:pPr>
            <a:r>
              <a:rPr lang="en-US" sz="1200" b="0" dirty="0" smtClean="0">
                <a:solidFill>
                  <a:schemeClr val="bg1"/>
                </a:solidFill>
                <a:latin typeface="+mj-lt"/>
                <a:cs typeface="Arial" panose="020B0604020202020204" pitchFamily="34" charset="0"/>
              </a:rPr>
              <a:t>New</a:t>
            </a:r>
            <a:r>
              <a:rPr lang="en-US" sz="1200" b="0" baseline="0" dirty="0" smtClean="0">
                <a:solidFill>
                  <a:schemeClr val="bg1"/>
                </a:solidFill>
                <a:latin typeface="+mj-lt"/>
                <a:cs typeface="Arial" panose="020B0604020202020204" pitchFamily="34" charset="0"/>
              </a:rPr>
              <a:t> Hampshire</a:t>
            </a:r>
            <a:r>
              <a:rPr lang="en-US" sz="1200" b="0" dirty="0" smtClean="0">
                <a:solidFill>
                  <a:schemeClr val="bg1"/>
                </a:solidFill>
                <a:latin typeface="+mj-lt"/>
                <a:cs typeface="Arial" panose="020B0604020202020204" pitchFamily="34" charset="0"/>
              </a:rPr>
              <a:t> Department of Safety </a:t>
            </a:r>
            <a:r>
              <a:rPr lang="en-US" sz="1200" b="0" baseline="0" dirty="0" smtClean="0">
                <a:solidFill>
                  <a:schemeClr val="bg1"/>
                </a:solidFill>
                <a:latin typeface="+mj-lt"/>
                <a:cs typeface="Arial" panose="020B0604020202020204" pitchFamily="34" charset="0"/>
              </a:rPr>
              <a:t> </a:t>
            </a:r>
            <a:r>
              <a:rPr lang="en-US" sz="1200" b="0" baseline="0" dirty="0" smtClean="0">
                <a:solidFill>
                  <a:schemeClr val="bg1"/>
                </a:solidFill>
                <a:latin typeface="+mj-lt"/>
                <a:cs typeface="Arial" panose="020B0604020202020204" pitchFamily="34" charset="0"/>
                <a:sym typeface="Wingdings"/>
              </a:rPr>
              <a:t>  </a:t>
            </a:r>
            <a:r>
              <a:rPr lang="en-US" sz="1200" b="0" dirty="0" smtClean="0">
                <a:solidFill>
                  <a:schemeClr val="bg1"/>
                </a:solidFill>
                <a:latin typeface="+mj-lt"/>
                <a:cs typeface="Arial" panose="020B0604020202020204" pitchFamily="34" charset="0"/>
              </a:rPr>
              <a:t>Division of Homeland Security</a:t>
            </a:r>
            <a:r>
              <a:rPr lang="en-US" sz="1200" b="0" baseline="0" dirty="0" smtClean="0">
                <a:solidFill>
                  <a:schemeClr val="bg1"/>
                </a:solidFill>
                <a:latin typeface="+mj-lt"/>
                <a:cs typeface="Arial" panose="020B0604020202020204" pitchFamily="34" charset="0"/>
              </a:rPr>
              <a:t> &amp; Emergency Management</a:t>
            </a:r>
            <a:endParaRPr lang="en-US" sz="1200" b="0" dirty="0" smtClean="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7782613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152400"/>
            <a:ext cx="9144000" cy="67056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18245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6280020" cy="1112838"/>
          </a:xfrm>
        </p:spPr>
        <p:txBody>
          <a:bodyPr/>
          <a:lstStyle/>
          <a:p>
            <a:r>
              <a:rPr lang="en-US" smtClean="0"/>
              <a:t>Click to edit Master title style</a:t>
            </a:r>
            <a:endParaRPr lang="en-US" dirty="0"/>
          </a:p>
        </p:txBody>
      </p:sp>
      <p:sp>
        <p:nvSpPr>
          <p:cNvPr id="6" name="Rectangle 5"/>
          <p:cNvSpPr/>
          <p:nvPr userDrawn="1"/>
        </p:nvSpPr>
        <p:spPr>
          <a:xfrm>
            <a:off x="0" y="1728340"/>
            <a:ext cx="9144000" cy="4792226"/>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0"/>
          </p:nvPr>
        </p:nvSpPr>
        <p:spPr>
          <a:xfrm>
            <a:off x="514140" y="1989582"/>
            <a:ext cx="8229600" cy="4258818"/>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3653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6280020" cy="1112838"/>
          </a:xfrm>
        </p:spPr>
        <p:txBody>
          <a:bodyPr/>
          <a:lstStyle/>
          <a:p>
            <a:r>
              <a:rPr lang="en-US" smtClean="0"/>
              <a:t>Click to edit Master title style</a:t>
            </a:r>
            <a:endParaRPr lang="en-US" dirty="0"/>
          </a:p>
        </p:txBody>
      </p:sp>
      <p:sp>
        <p:nvSpPr>
          <p:cNvPr id="6" name="Rectangle 5"/>
          <p:cNvSpPr/>
          <p:nvPr userDrawn="1"/>
        </p:nvSpPr>
        <p:spPr>
          <a:xfrm>
            <a:off x="1" y="1728340"/>
            <a:ext cx="9150140" cy="4792226"/>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0"/>
          </p:nvPr>
        </p:nvSpPr>
        <p:spPr>
          <a:xfrm>
            <a:off x="514140" y="1989582"/>
            <a:ext cx="8229600" cy="4258818"/>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3653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152400"/>
            <a:ext cx="9144000" cy="67056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18245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6280020" cy="1112838"/>
          </a:xfrm>
        </p:spPr>
        <p:txBody>
          <a:bodyPr/>
          <a:lstStyle/>
          <a:p>
            <a:r>
              <a:rPr lang="en-US" smtClean="0"/>
              <a:t>Click to edit Master title style</a:t>
            </a:r>
            <a:endParaRPr lang="en-US" dirty="0"/>
          </a:p>
        </p:txBody>
      </p:sp>
      <p:sp>
        <p:nvSpPr>
          <p:cNvPr id="6" name="Rectangle 5"/>
          <p:cNvSpPr/>
          <p:nvPr userDrawn="1"/>
        </p:nvSpPr>
        <p:spPr>
          <a:xfrm>
            <a:off x="0" y="1728340"/>
            <a:ext cx="9144000" cy="4792226"/>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0"/>
          </p:nvPr>
        </p:nvSpPr>
        <p:spPr>
          <a:xfrm>
            <a:off x="514140" y="1989582"/>
            <a:ext cx="8229600" cy="4258818"/>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3653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280020" cy="1112838"/>
          </a:xfrm>
        </p:spPr>
        <p:txBody>
          <a:bodyPr/>
          <a:lstStyle/>
          <a:p>
            <a:r>
              <a:rPr lang="en-US" smtClean="0"/>
              <a:t>Click to edit Master title style</a:t>
            </a:r>
            <a:endParaRPr lang="en-US" dirty="0"/>
          </a:p>
        </p:txBody>
      </p:sp>
      <p:sp>
        <p:nvSpPr>
          <p:cNvPr id="6" name="Rectangle 5"/>
          <p:cNvSpPr/>
          <p:nvPr userDrawn="1"/>
        </p:nvSpPr>
        <p:spPr>
          <a:xfrm>
            <a:off x="0" y="1684774"/>
            <a:ext cx="9144000" cy="4792226"/>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
          <p:cNvSpPr>
            <a:spLocks noGrp="1"/>
          </p:cNvSpPr>
          <p:nvPr>
            <p:ph type="body" sz="half" idx="2"/>
          </p:nvPr>
        </p:nvSpPr>
        <p:spPr>
          <a:xfrm>
            <a:off x="4572000" y="1874837"/>
            <a:ext cx="40386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0"/>
          </p:nvPr>
        </p:nvSpPr>
        <p:spPr>
          <a:xfrm>
            <a:off x="381000" y="1905000"/>
            <a:ext cx="4038600" cy="4495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0233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715000"/>
            <a:ext cx="8153400" cy="685800"/>
          </a:xfrm>
        </p:spPr>
        <p:txBody>
          <a:bodyPr/>
          <a:lstStyle>
            <a:lvl1pPr marL="0" indent="0" algn="l">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809" r="12920"/>
          <a:stretch/>
        </p:blipFill>
        <p:spPr bwMode="auto">
          <a:xfrm>
            <a:off x="-25997" y="0"/>
            <a:ext cx="916999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34332" y="4424318"/>
            <a:ext cx="1371600" cy="200055"/>
          </a:xfrm>
          <a:prstGeom prst="rect">
            <a:avLst/>
          </a:prstGeom>
          <a:noFill/>
        </p:spPr>
        <p:txBody>
          <a:bodyPr wrap="square" rtlCol="0">
            <a:spAutoFit/>
          </a:bodyPr>
          <a:lstStyle/>
          <a:p>
            <a:r>
              <a:rPr lang="en-US" sz="700" dirty="0" smtClean="0">
                <a:solidFill>
                  <a:schemeClr val="bg1"/>
                </a:solidFill>
              </a:rPr>
              <a:t>Source: NH Journal</a:t>
            </a:r>
            <a:endParaRPr lang="en-US" sz="700" dirty="0">
              <a:solidFill>
                <a:schemeClr val="bg1"/>
              </a:solidFill>
            </a:endParaRPr>
          </a:p>
        </p:txBody>
      </p:sp>
      <p:sp>
        <p:nvSpPr>
          <p:cNvPr id="2" name="Title 1"/>
          <p:cNvSpPr>
            <a:spLocks noGrp="1"/>
          </p:cNvSpPr>
          <p:nvPr>
            <p:ph type="ctrTitle"/>
          </p:nvPr>
        </p:nvSpPr>
        <p:spPr>
          <a:xfrm>
            <a:off x="457200" y="4953000"/>
            <a:ext cx="8153400" cy="735012"/>
          </a:xfrm>
        </p:spPr>
        <p:txBody>
          <a:bodyPr anchor="b"/>
          <a:lstStyle>
            <a:lvl1pPr algn="l">
              <a:defRPr>
                <a:solidFill>
                  <a:schemeClr val="bg1">
                    <a:lumMod val="50000"/>
                  </a:schemeClr>
                </a:solidFill>
              </a:defRPr>
            </a:lvl1pPr>
          </a:lstStyle>
          <a:p>
            <a:r>
              <a:rPr lang="en-US" smtClean="0"/>
              <a:t>Click to edit Master title style</a:t>
            </a:r>
            <a:endParaRPr lang="en-US" dirty="0"/>
          </a:p>
        </p:txBody>
      </p:sp>
      <p:sp>
        <p:nvSpPr>
          <p:cNvPr id="23" name="TextBox 22"/>
          <p:cNvSpPr txBox="1"/>
          <p:nvPr userDrawn="1"/>
        </p:nvSpPr>
        <p:spPr>
          <a:xfrm>
            <a:off x="97970" y="6615953"/>
            <a:ext cx="8893631" cy="217626"/>
          </a:xfrm>
          <a:prstGeom prst="rect">
            <a:avLst/>
          </a:prstGeom>
          <a:noFill/>
          <a:effectLst/>
        </p:spPr>
        <p:txBody>
          <a:bodyPr wrap="square" lIns="45720" rIns="45720" rtlCol="0">
            <a:noAutofit/>
          </a:bodyPr>
          <a:lstStyle/>
          <a:p>
            <a:pPr algn="ctr">
              <a:lnSpc>
                <a:spcPct val="85000"/>
              </a:lnSpc>
              <a:spcBef>
                <a:spcPts val="700"/>
              </a:spcBef>
            </a:pPr>
            <a:r>
              <a:rPr lang="en-US" sz="1200" b="0" dirty="0" smtClean="0">
                <a:solidFill>
                  <a:srgbClr val="002542"/>
                </a:solidFill>
                <a:latin typeface="+mj-lt"/>
                <a:cs typeface="Arial" panose="020B0604020202020204" pitchFamily="34" charset="0"/>
              </a:rPr>
              <a:t>New</a:t>
            </a:r>
            <a:r>
              <a:rPr lang="en-US" sz="1200" b="0" baseline="0" dirty="0" smtClean="0">
                <a:solidFill>
                  <a:srgbClr val="002542"/>
                </a:solidFill>
                <a:latin typeface="+mj-lt"/>
                <a:cs typeface="Arial" panose="020B0604020202020204" pitchFamily="34" charset="0"/>
              </a:rPr>
              <a:t> Hampshire</a:t>
            </a:r>
            <a:r>
              <a:rPr lang="en-US" sz="1200" b="0" dirty="0" smtClean="0">
                <a:solidFill>
                  <a:srgbClr val="002542"/>
                </a:solidFill>
                <a:latin typeface="+mj-lt"/>
                <a:cs typeface="Arial" panose="020B0604020202020204" pitchFamily="34" charset="0"/>
              </a:rPr>
              <a:t> Department of Safety </a:t>
            </a:r>
            <a:r>
              <a:rPr lang="en-US" sz="1200" b="0" baseline="0" dirty="0" smtClean="0">
                <a:solidFill>
                  <a:srgbClr val="002542"/>
                </a:solidFill>
                <a:latin typeface="+mj-lt"/>
                <a:cs typeface="Arial" panose="020B0604020202020204" pitchFamily="34" charset="0"/>
              </a:rPr>
              <a:t> </a:t>
            </a:r>
            <a:r>
              <a:rPr lang="en-US" sz="1200" b="0" baseline="0" dirty="0" smtClean="0">
                <a:solidFill>
                  <a:srgbClr val="002542"/>
                </a:solidFill>
                <a:latin typeface="+mj-lt"/>
                <a:cs typeface="Arial" panose="020B0604020202020204" pitchFamily="34" charset="0"/>
                <a:sym typeface="Wingdings"/>
              </a:rPr>
              <a:t>  </a:t>
            </a:r>
            <a:r>
              <a:rPr lang="en-US" sz="1200" b="0" dirty="0" smtClean="0">
                <a:solidFill>
                  <a:srgbClr val="002542"/>
                </a:solidFill>
                <a:latin typeface="+mj-lt"/>
                <a:cs typeface="Arial" panose="020B0604020202020204" pitchFamily="34" charset="0"/>
              </a:rPr>
              <a:t>Division of Homeland Security</a:t>
            </a:r>
            <a:r>
              <a:rPr lang="en-US" sz="1200" b="0" baseline="0" dirty="0" smtClean="0">
                <a:solidFill>
                  <a:srgbClr val="002542"/>
                </a:solidFill>
                <a:latin typeface="+mj-lt"/>
                <a:cs typeface="Arial" panose="020B0604020202020204" pitchFamily="34" charset="0"/>
              </a:rPr>
              <a:t> &amp; Emergency Management</a:t>
            </a:r>
            <a:endParaRPr lang="en-US" sz="1200" b="0" dirty="0" smtClean="0">
              <a:solidFill>
                <a:srgbClr val="002542"/>
              </a:solidFill>
              <a:latin typeface="+mj-lt"/>
              <a:cs typeface="Arial" panose="020B0604020202020204" pitchFamily="34" charset="0"/>
            </a:endParaRPr>
          </a:p>
        </p:txBody>
      </p:sp>
      <p:cxnSp>
        <p:nvCxnSpPr>
          <p:cNvPr id="9" name="Straight Connector 8"/>
          <p:cNvCxnSpPr/>
          <p:nvPr userDrawn="1"/>
        </p:nvCxnSpPr>
        <p:spPr>
          <a:xfrm>
            <a:off x="-25998" y="4724400"/>
            <a:ext cx="9169999"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964" y="152400"/>
            <a:ext cx="1572436" cy="2209800"/>
          </a:xfrm>
          <a:prstGeom prst="rect">
            <a:avLst/>
          </a:prstGeom>
        </p:spPr>
      </p:pic>
    </p:spTree>
    <p:extLst>
      <p:ext uri="{BB962C8B-B14F-4D97-AF65-F5344CB8AC3E}">
        <p14:creationId xmlns:p14="http://schemas.microsoft.com/office/powerpoint/2010/main" val="346034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715000"/>
            <a:ext cx="8153400" cy="685800"/>
          </a:xfrm>
        </p:spPr>
        <p:txBody>
          <a:bodyPr/>
          <a:lstStyle>
            <a:lvl1pPr marL="0" indent="0" algn="l">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809" r="12920"/>
          <a:stretch/>
        </p:blipFill>
        <p:spPr bwMode="auto">
          <a:xfrm>
            <a:off x="-25997" y="0"/>
            <a:ext cx="916999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userDrawn="1"/>
        </p:nvSpPr>
        <p:spPr>
          <a:xfrm>
            <a:off x="-25998" y="0"/>
            <a:ext cx="9169999" cy="4724400"/>
          </a:xfrm>
          <a:prstGeom prst="rect">
            <a:avLst/>
          </a:prstGeom>
          <a:solidFill>
            <a:srgbClr val="0025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46235" y="4386448"/>
            <a:ext cx="1371600" cy="200055"/>
          </a:xfrm>
          <a:prstGeom prst="rect">
            <a:avLst/>
          </a:prstGeom>
          <a:noFill/>
        </p:spPr>
        <p:txBody>
          <a:bodyPr wrap="square" rtlCol="0">
            <a:spAutoFit/>
          </a:bodyPr>
          <a:lstStyle/>
          <a:p>
            <a:r>
              <a:rPr lang="en-US" sz="700" dirty="0" smtClean="0">
                <a:solidFill>
                  <a:schemeClr val="bg1"/>
                </a:solidFill>
              </a:rPr>
              <a:t>Source: NH Journal</a:t>
            </a:r>
            <a:endParaRPr lang="en-US" sz="700" dirty="0">
              <a:solidFill>
                <a:schemeClr val="bg1"/>
              </a:solidFill>
            </a:endParaRPr>
          </a:p>
        </p:txBody>
      </p:sp>
      <p:sp>
        <p:nvSpPr>
          <p:cNvPr id="2" name="Title 1"/>
          <p:cNvSpPr>
            <a:spLocks noGrp="1"/>
          </p:cNvSpPr>
          <p:nvPr>
            <p:ph type="ctrTitle"/>
          </p:nvPr>
        </p:nvSpPr>
        <p:spPr>
          <a:xfrm>
            <a:off x="457200" y="4953000"/>
            <a:ext cx="8153400" cy="735012"/>
          </a:xfrm>
        </p:spPr>
        <p:txBody>
          <a:bodyPr anchor="b"/>
          <a:lstStyle>
            <a:lvl1pPr algn="l">
              <a:defRPr>
                <a:solidFill>
                  <a:schemeClr val="bg1">
                    <a:lumMod val="50000"/>
                  </a:schemeClr>
                </a:solidFill>
              </a:defRPr>
            </a:lvl1pPr>
          </a:lstStyle>
          <a:p>
            <a:r>
              <a:rPr lang="en-US" smtClean="0"/>
              <a:t>Click to edit Master title style</a:t>
            </a:r>
            <a:endParaRPr lang="en-US" dirty="0"/>
          </a:p>
        </p:txBody>
      </p:sp>
      <p:sp>
        <p:nvSpPr>
          <p:cNvPr id="23" name="TextBox 22"/>
          <p:cNvSpPr txBox="1"/>
          <p:nvPr userDrawn="1"/>
        </p:nvSpPr>
        <p:spPr>
          <a:xfrm>
            <a:off x="97970" y="6615953"/>
            <a:ext cx="8893631" cy="217626"/>
          </a:xfrm>
          <a:prstGeom prst="rect">
            <a:avLst/>
          </a:prstGeom>
          <a:noFill/>
          <a:effectLst/>
        </p:spPr>
        <p:txBody>
          <a:bodyPr wrap="square" lIns="45720" rIns="45720" rtlCol="0">
            <a:noAutofit/>
          </a:bodyPr>
          <a:lstStyle/>
          <a:p>
            <a:pPr algn="ctr">
              <a:lnSpc>
                <a:spcPct val="85000"/>
              </a:lnSpc>
              <a:spcBef>
                <a:spcPts val="700"/>
              </a:spcBef>
            </a:pPr>
            <a:r>
              <a:rPr lang="en-US" sz="1200" b="0" dirty="0" smtClean="0">
                <a:solidFill>
                  <a:srgbClr val="002542"/>
                </a:solidFill>
                <a:latin typeface="+mj-lt"/>
                <a:cs typeface="Arial" panose="020B0604020202020204" pitchFamily="34" charset="0"/>
              </a:rPr>
              <a:t>New</a:t>
            </a:r>
            <a:r>
              <a:rPr lang="en-US" sz="1200" b="0" baseline="0" dirty="0" smtClean="0">
                <a:solidFill>
                  <a:srgbClr val="002542"/>
                </a:solidFill>
                <a:latin typeface="+mj-lt"/>
                <a:cs typeface="Arial" panose="020B0604020202020204" pitchFamily="34" charset="0"/>
              </a:rPr>
              <a:t> Hampshire</a:t>
            </a:r>
            <a:r>
              <a:rPr lang="en-US" sz="1200" b="0" dirty="0" smtClean="0">
                <a:solidFill>
                  <a:srgbClr val="002542"/>
                </a:solidFill>
                <a:latin typeface="+mj-lt"/>
                <a:cs typeface="Arial" panose="020B0604020202020204" pitchFamily="34" charset="0"/>
              </a:rPr>
              <a:t> Department of Safety </a:t>
            </a:r>
            <a:r>
              <a:rPr lang="en-US" sz="1200" b="0" baseline="0" dirty="0" smtClean="0">
                <a:solidFill>
                  <a:srgbClr val="002542"/>
                </a:solidFill>
                <a:latin typeface="+mj-lt"/>
                <a:cs typeface="Arial" panose="020B0604020202020204" pitchFamily="34" charset="0"/>
              </a:rPr>
              <a:t> </a:t>
            </a:r>
            <a:r>
              <a:rPr lang="en-US" sz="1200" b="0" baseline="0" dirty="0" smtClean="0">
                <a:solidFill>
                  <a:srgbClr val="002542"/>
                </a:solidFill>
                <a:latin typeface="+mj-lt"/>
                <a:cs typeface="Arial" panose="020B0604020202020204" pitchFamily="34" charset="0"/>
                <a:sym typeface="Wingdings"/>
              </a:rPr>
              <a:t>  </a:t>
            </a:r>
            <a:r>
              <a:rPr lang="en-US" sz="1200" b="0" dirty="0" smtClean="0">
                <a:solidFill>
                  <a:srgbClr val="002542"/>
                </a:solidFill>
                <a:latin typeface="+mj-lt"/>
                <a:cs typeface="Arial" panose="020B0604020202020204" pitchFamily="34" charset="0"/>
              </a:rPr>
              <a:t>Division of Homeland Security</a:t>
            </a:r>
            <a:r>
              <a:rPr lang="en-US" sz="1200" b="0" baseline="0" dirty="0" smtClean="0">
                <a:solidFill>
                  <a:srgbClr val="002542"/>
                </a:solidFill>
                <a:latin typeface="+mj-lt"/>
                <a:cs typeface="Arial" panose="020B0604020202020204" pitchFamily="34" charset="0"/>
              </a:rPr>
              <a:t> &amp; Emergency Management</a:t>
            </a:r>
            <a:endParaRPr lang="en-US" sz="1200" b="0" dirty="0" smtClean="0">
              <a:solidFill>
                <a:srgbClr val="002542"/>
              </a:solidFill>
              <a:latin typeface="+mj-lt"/>
              <a:cs typeface="Arial" panose="020B0604020202020204" pitchFamily="34" charset="0"/>
            </a:endParaRPr>
          </a:p>
        </p:txBody>
      </p:sp>
      <p:cxnSp>
        <p:nvCxnSpPr>
          <p:cNvPr id="9" name="Straight Connector 8"/>
          <p:cNvCxnSpPr/>
          <p:nvPr userDrawn="1"/>
        </p:nvCxnSpPr>
        <p:spPr>
          <a:xfrm>
            <a:off x="-25998" y="4724400"/>
            <a:ext cx="9169999" cy="0"/>
          </a:xfrm>
          <a:prstGeom prst="line">
            <a:avLst/>
          </a:prstGeom>
          <a:ln w="76200">
            <a:solidFill>
              <a:srgbClr val="B98B3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964" y="152400"/>
            <a:ext cx="1572436" cy="2209800"/>
          </a:xfrm>
          <a:prstGeom prst="rect">
            <a:avLst/>
          </a:prstGeom>
        </p:spPr>
      </p:pic>
    </p:spTree>
    <p:extLst>
      <p:ext uri="{BB962C8B-B14F-4D97-AF65-F5344CB8AC3E}">
        <p14:creationId xmlns:p14="http://schemas.microsoft.com/office/powerpoint/2010/main" val="285497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6280020" cy="1112838"/>
          </a:xfrm>
        </p:spPr>
        <p:txBody>
          <a:bodyPr/>
          <a:lstStyle/>
          <a:p>
            <a:r>
              <a:rPr lang="en-US" smtClean="0"/>
              <a:t>Click to edit Master title style</a:t>
            </a:r>
            <a:endParaRPr lang="en-US" dirty="0"/>
          </a:p>
        </p:txBody>
      </p:sp>
      <p:sp>
        <p:nvSpPr>
          <p:cNvPr id="6" name="Rectangle 5"/>
          <p:cNvSpPr/>
          <p:nvPr userDrawn="1"/>
        </p:nvSpPr>
        <p:spPr>
          <a:xfrm>
            <a:off x="0" y="1591235"/>
            <a:ext cx="9144000" cy="4876802"/>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33401" y="1905000"/>
            <a:ext cx="8085574" cy="43434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89439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6280020" cy="1112838"/>
          </a:xfrm>
        </p:spPr>
        <p:txBody>
          <a:bodyPr/>
          <a:lstStyle/>
          <a:p>
            <a:r>
              <a:rPr lang="en-US" smtClean="0"/>
              <a:t>Click to edit Master title style</a:t>
            </a:r>
            <a:endParaRPr lang="en-US" dirty="0"/>
          </a:p>
        </p:txBody>
      </p:sp>
      <p:sp>
        <p:nvSpPr>
          <p:cNvPr id="6" name="Rectangle 5"/>
          <p:cNvSpPr/>
          <p:nvPr userDrawn="1"/>
        </p:nvSpPr>
        <p:spPr>
          <a:xfrm>
            <a:off x="0" y="1724143"/>
            <a:ext cx="9144000" cy="4776739"/>
          </a:xfrm>
          <a:prstGeom prst="rect">
            <a:avLst/>
          </a:prstGeom>
          <a:solidFill>
            <a:srgbClr val="B9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userDrawn="1">
            <p:ph idx="1"/>
          </p:nvPr>
        </p:nvSpPr>
        <p:spPr>
          <a:xfrm>
            <a:off x="514140" y="1989582"/>
            <a:ext cx="8229600" cy="4258818"/>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78676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6280020" cy="1112838"/>
          </a:xfrm>
        </p:spPr>
        <p:txBody>
          <a:bodyPr/>
          <a:lstStyle/>
          <a:p>
            <a:r>
              <a:rPr lang="en-US" smtClean="0"/>
              <a:t>Click to edit Master title style</a:t>
            </a:r>
            <a:endParaRPr lang="en-US" dirty="0"/>
          </a:p>
        </p:txBody>
      </p:sp>
      <p:sp>
        <p:nvSpPr>
          <p:cNvPr id="6" name="Rectangle 5"/>
          <p:cNvSpPr/>
          <p:nvPr userDrawn="1"/>
        </p:nvSpPr>
        <p:spPr>
          <a:xfrm>
            <a:off x="0" y="1684774"/>
            <a:ext cx="9144000" cy="4792226"/>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985387"/>
            <a:ext cx="8229600" cy="41910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5322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0"/>
            <a:ext cx="9144000" cy="66294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228601"/>
            <a:ext cx="8229600" cy="594778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90798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6280020" cy="1112838"/>
          </a:xfrm>
        </p:spPr>
        <p:txBody>
          <a:bodyPr/>
          <a:lstStyle/>
          <a:p>
            <a:r>
              <a:rPr lang="en-US" smtClean="0"/>
              <a:t>Click to edit Master title style</a:t>
            </a:r>
            <a:endParaRPr lang="en-US" dirty="0"/>
          </a:p>
        </p:txBody>
      </p:sp>
      <p:sp>
        <p:nvSpPr>
          <p:cNvPr id="6" name="Rectangle 5"/>
          <p:cNvSpPr/>
          <p:nvPr userDrawn="1"/>
        </p:nvSpPr>
        <p:spPr>
          <a:xfrm>
            <a:off x="0" y="1684774"/>
            <a:ext cx="9144000" cy="4792226"/>
          </a:xfrm>
          <a:prstGeom prst="rect">
            <a:avLst/>
          </a:prstGeom>
          <a:solidFill>
            <a:srgbClr val="B9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985387"/>
            <a:ext cx="8229600" cy="41910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7033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0"/>
            <a:ext cx="9144000" cy="6629400"/>
          </a:xfrm>
          <a:prstGeom prst="rect">
            <a:avLst/>
          </a:prstGeom>
          <a:solidFill>
            <a:srgbClr val="B98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304801"/>
            <a:ext cx="8229600" cy="587158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56657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357186"/>
            <a:ext cx="6280020" cy="100012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97970" y="6615953"/>
            <a:ext cx="8893631" cy="217626"/>
          </a:xfrm>
          <a:prstGeom prst="rect">
            <a:avLst/>
          </a:prstGeom>
          <a:noFill/>
          <a:effectLst/>
        </p:spPr>
        <p:txBody>
          <a:bodyPr wrap="square" lIns="45720" rIns="45720" rtlCol="0">
            <a:noAutofit/>
          </a:bodyPr>
          <a:lstStyle/>
          <a:p>
            <a:pPr algn="ctr">
              <a:lnSpc>
                <a:spcPct val="85000"/>
              </a:lnSpc>
              <a:spcBef>
                <a:spcPts val="700"/>
              </a:spcBef>
            </a:pPr>
            <a:r>
              <a:rPr lang="en-US" sz="1200" b="0" dirty="0" smtClean="0">
                <a:solidFill>
                  <a:srgbClr val="002060"/>
                </a:solidFill>
                <a:latin typeface="+mj-lt"/>
                <a:cs typeface="Arial" panose="020B0604020202020204" pitchFamily="34" charset="0"/>
              </a:rPr>
              <a:t>New</a:t>
            </a:r>
            <a:r>
              <a:rPr lang="en-US" sz="1200" b="0" baseline="0" dirty="0" smtClean="0">
                <a:solidFill>
                  <a:srgbClr val="002060"/>
                </a:solidFill>
                <a:latin typeface="+mj-lt"/>
                <a:cs typeface="Arial" panose="020B0604020202020204" pitchFamily="34" charset="0"/>
              </a:rPr>
              <a:t> Hampshire</a:t>
            </a:r>
            <a:r>
              <a:rPr lang="en-US" sz="1200" b="0" dirty="0" smtClean="0">
                <a:solidFill>
                  <a:srgbClr val="002060"/>
                </a:solidFill>
                <a:latin typeface="+mj-lt"/>
                <a:cs typeface="Arial" panose="020B0604020202020204" pitchFamily="34" charset="0"/>
              </a:rPr>
              <a:t> Department of Safety </a:t>
            </a:r>
            <a:r>
              <a:rPr lang="en-US" sz="1200" b="0" baseline="0" dirty="0" smtClean="0">
                <a:solidFill>
                  <a:srgbClr val="002060"/>
                </a:solidFill>
                <a:latin typeface="+mj-lt"/>
                <a:cs typeface="Arial" panose="020B0604020202020204" pitchFamily="34" charset="0"/>
              </a:rPr>
              <a:t> </a:t>
            </a:r>
            <a:r>
              <a:rPr lang="en-US" sz="1200" b="0" baseline="0" dirty="0" smtClean="0">
                <a:solidFill>
                  <a:srgbClr val="002060"/>
                </a:solidFill>
                <a:latin typeface="+mj-lt"/>
                <a:cs typeface="Arial" panose="020B0604020202020204" pitchFamily="34" charset="0"/>
                <a:sym typeface="Wingdings"/>
              </a:rPr>
              <a:t>  </a:t>
            </a:r>
            <a:r>
              <a:rPr lang="en-US" sz="1200" b="0" dirty="0" smtClean="0">
                <a:solidFill>
                  <a:srgbClr val="002060"/>
                </a:solidFill>
                <a:latin typeface="+mj-lt"/>
                <a:cs typeface="Arial" panose="020B0604020202020204" pitchFamily="34" charset="0"/>
              </a:rPr>
              <a:t>Division of Homeland Security</a:t>
            </a:r>
            <a:r>
              <a:rPr lang="en-US" sz="1200" b="0" baseline="0" dirty="0" smtClean="0">
                <a:solidFill>
                  <a:srgbClr val="002060"/>
                </a:solidFill>
                <a:latin typeface="+mj-lt"/>
                <a:cs typeface="Arial" panose="020B0604020202020204" pitchFamily="34" charset="0"/>
              </a:rPr>
              <a:t> &amp; Emergency Management</a:t>
            </a:r>
            <a:endParaRPr lang="en-US" sz="1200" b="0" dirty="0" smtClean="0">
              <a:solidFill>
                <a:srgbClr val="002060"/>
              </a:solidFill>
              <a:latin typeface="+mj-lt"/>
              <a:cs typeface="Arial" panose="020B0604020202020204" pitchFamily="34" charset="0"/>
            </a:endParaRPr>
          </a:p>
        </p:txBody>
      </p:sp>
      <p:sp>
        <p:nvSpPr>
          <p:cNvPr id="8" name="Rectangle 7"/>
          <p:cNvSpPr/>
          <p:nvPr/>
        </p:nvSpPr>
        <p:spPr>
          <a:xfrm>
            <a:off x="0" y="0"/>
            <a:ext cx="9144000" cy="152400"/>
          </a:xfrm>
          <a:prstGeom prst="rect">
            <a:avLst/>
          </a:prstGeom>
          <a:solidFill>
            <a:srgbClr val="002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6757416" y="373951"/>
            <a:ext cx="2194560" cy="966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8610600" y="6488668"/>
            <a:ext cx="533400" cy="338554"/>
          </a:xfrm>
          <a:prstGeom prst="rect">
            <a:avLst/>
          </a:prstGeom>
          <a:noFill/>
        </p:spPr>
        <p:txBody>
          <a:bodyPr wrap="square" rtlCol="0">
            <a:spAutoFit/>
          </a:bodyPr>
          <a:lstStyle/>
          <a:p>
            <a:fld id="{EF1FA5B4-1353-4512-BCFC-73BAFEA81805}" type="slidenum">
              <a:rPr lang="en-US" sz="1600" smtClean="0"/>
              <a:t>‹#›</a:t>
            </a:fld>
            <a:endParaRPr lang="en-US" sz="1600" dirty="0"/>
          </a:p>
        </p:txBody>
      </p:sp>
    </p:spTree>
    <p:extLst>
      <p:ext uri="{BB962C8B-B14F-4D97-AF65-F5344CB8AC3E}">
        <p14:creationId xmlns:p14="http://schemas.microsoft.com/office/powerpoint/2010/main" val="2036593268"/>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1" r:id="rId3"/>
    <p:sldLayoutId id="2147483677" r:id="rId4"/>
    <p:sldLayoutId id="2147483678" r:id="rId5"/>
    <p:sldLayoutId id="2147483679" r:id="rId6"/>
    <p:sldLayoutId id="2147483684" r:id="rId7"/>
    <p:sldLayoutId id="2147483680" r:id="rId8"/>
    <p:sldLayoutId id="2147483683" r:id="rId9"/>
    <p:sldLayoutId id="2147483681" r:id="rId10"/>
    <p:sldLayoutId id="2147483682" r:id="rId11"/>
    <p:sldLayoutId id="2147483689" r:id="rId12"/>
    <p:sldLayoutId id="2147483690" r:id="rId13"/>
    <p:sldLayoutId id="2147483691" r:id="rId14"/>
    <p:sldLayoutId id="2147483694" r:id="rId15"/>
    <p:sldLayoutId id="2147483696" r:id="rId16"/>
    <p:sldLayoutId id="2147483703" r:id="rId17"/>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bg1">
              <a:lumMod val="50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lumMod val="6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lumMod val="6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lumMod val="6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6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6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5638800"/>
            <a:ext cx="8229600" cy="710396"/>
          </a:xfrm>
        </p:spPr>
        <p:txBody>
          <a:bodyPr/>
          <a:lstStyle/>
          <a:p>
            <a:r>
              <a:rPr lang="en-US" dirty="0" smtClean="0"/>
              <a:t>FEMA-4622-DR-NH &amp; FEMA-4624-DR-NH</a:t>
            </a:r>
            <a:endParaRPr lang="en-US" dirty="0"/>
          </a:p>
        </p:txBody>
      </p:sp>
      <p:sp>
        <p:nvSpPr>
          <p:cNvPr id="3" name="Title 2"/>
          <p:cNvSpPr>
            <a:spLocks noGrp="1"/>
          </p:cNvSpPr>
          <p:nvPr>
            <p:ph type="ctrTitle"/>
          </p:nvPr>
        </p:nvSpPr>
        <p:spPr>
          <a:xfrm>
            <a:off x="152400" y="4871331"/>
            <a:ext cx="8915400" cy="761373"/>
          </a:xfrm>
        </p:spPr>
        <p:txBody>
          <a:bodyPr>
            <a:normAutofit/>
          </a:bodyPr>
          <a:lstStyle/>
          <a:p>
            <a:r>
              <a:rPr lang="en-US" dirty="0" smtClean="0"/>
              <a:t>Applicant Briefing </a:t>
            </a:r>
            <a:endParaRPr lang="en-US" dirty="0"/>
          </a:p>
        </p:txBody>
      </p:sp>
    </p:spTree>
    <p:extLst>
      <p:ext uri="{BB962C8B-B14F-4D97-AF65-F5344CB8AC3E}">
        <p14:creationId xmlns:p14="http://schemas.microsoft.com/office/powerpoint/2010/main" val="1539734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Applicants</a:t>
            </a:r>
            <a:endParaRPr lang="en-US" dirty="0"/>
          </a:p>
        </p:txBody>
      </p:sp>
      <p:sp>
        <p:nvSpPr>
          <p:cNvPr id="4" name="Content Placeholder 3"/>
          <p:cNvSpPr>
            <a:spLocks noGrp="1"/>
          </p:cNvSpPr>
          <p:nvPr>
            <p:ph type="body" sz="half" idx="2"/>
          </p:nvPr>
        </p:nvSpPr>
        <p:spPr>
          <a:xfrm>
            <a:off x="304800" y="1752600"/>
            <a:ext cx="5410200" cy="4724399"/>
          </a:xfrm>
        </p:spPr>
        <p:txBody>
          <a:bodyPr>
            <a:noAutofit/>
          </a:bodyPr>
          <a:lstStyle/>
          <a:p>
            <a:pPr marL="514350" indent="-514350">
              <a:lnSpc>
                <a:spcPct val="120000"/>
              </a:lnSpc>
              <a:buFont typeface="+mj-lt"/>
              <a:buAutoNum type="arabicPeriod"/>
            </a:pPr>
            <a:r>
              <a:rPr lang="en-US" sz="2000" b="1" dirty="0" smtClean="0">
                <a:solidFill>
                  <a:schemeClr val="bg1"/>
                </a:solidFill>
              </a:rPr>
              <a:t>State Government Agencies</a:t>
            </a:r>
            <a:endParaRPr lang="en-US" sz="2000" dirty="0">
              <a:solidFill>
                <a:schemeClr val="bg1"/>
              </a:solidFill>
            </a:endParaRPr>
          </a:p>
          <a:p>
            <a:pPr marL="514350" indent="-514350">
              <a:lnSpc>
                <a:spcPct val="120000"/>
              </a:lnSpc>
              <a:buFont typeface="+mj-lt"/>
              <a:buAutoNum type="arabicPeriod"/>
            </a:pPr>
            <a:r>
              <a:rPr lang="en-US" sz="2000" b="1" dirty="0">
                <a:solidFill>
                  <a:schemeClr val="bg1"/>
                </a:solidFill>
              </a:rPr>
              <a:t>Local governments</a:t>
            </a:r>
            <a:r>
              <a:rPr lang="en-US" sz="2000" dirty="0">
                <a:solidFill>
                  <a:schemeClr val="bg1"/>
                </a:solidFill>
              </a:rPr>
              <a:t> and </a:t>
            </a:r>
            <a:r>
              <a:rPr lang="en-US" sz="2000" b="1" dirty="0">
                <a:solidFill>
                  <a:schemeClr val="bg1"/>
                </a:solidFill>
              </a:rPr>
              <a:t>special </a:t>
            </a:r>
            <a:r>
              <a:rPr lang="en-US" sz="2000" b="1" dirty="0" smtClean="0">
                <a:solidFill>
                  <a:schemeClr val="bg1"/>
                </a:solidFill>
              </a:rPr>
              <a:t>districts</a:t>
            </a:r>
          </a:p>
          <a:p>
            <a:pPr marL="685800" lvl="1">
              <a:lnSpc>
                <a:spcPct val="120000"/>
              </a:lnSpc>
              <a:buFont typeface="Arial" panose="020B0604020202020204" pitchFamily="34" charset="0"/>
              <a:buChar char="•"/>
            </a:pPr>
            <a:r>
              <a:rPr lang="en-US" sz="1800" dirty="0" smtClean="0"/>
              <a:t>Including county level administrative offices, law enforcement, etc. </a:t>
            </a:r>
            <a:endParaRPr lang="en-US" sz="1800" dirty="0">
              <a:solidFill>
                <a:schemeClr val="bg1"/>
              </a:solidFill>
            </a:endParaRPr>
          </a:p>
          <a:p>
            <a:pPr marL="514350" indent="-514350">
              <a:lnSpc>
                <a:spcPct val="120000"/>
              </a:lnSpc>
              <a:buFont typeface="+mj-lt"/>
              <a:buAutoNum type="arabicPeriod"/>
            </a:pPr>
            <a:r>
              <a:rPr lang="en-US" sz="2000" b="1" dirty="0" smtClean="0">
                <a:solidFill>
                  <a:schemeClr val="bg1"/>
                </a:solidFill>
              </a:rPr>
              <a:t>Private </a:t>
            </a:r>
            <a:r>
              <a:rPr lang="en-US" sz="2000" b="1" dirty="0">
                <a:solidFill>
                  <a:schemeClr val="bg1"/>
                </a:solidFill>
              </a:rPr>
              <a:t>N</a:t>
            </a:r>
            <a:r>
              <a:rPr lang="en-US" sz="2000" b="1" dirty="0" smtClean="0">
                <a:solidFill>
                  <a:schemeClr val="bg1"/>
                </a:solidFill>
              </a:rPr>
              <a:t>onprofit </a:t>
            </a:r>
            <a:r>
              <a:rPr lang="en-US" sz="2000" b="1" dirty="0">
                <a:solidFill>
                  <a:schemeClr val="bg1"/>
                </a:solidFill>
              </a:rPr>
              <a:t>organizations</a:t>
            </a:r>
            <a:r>
              <a:rPr lang="en-US" sz="2000" dirty="0">
                <a:solidFill>
                  <a:schemeClr val="bg1"/>
                </a:solidFill>
              </a:rPr>
              <a:t> (PNPs</a:t>
            </a:r>
            <a:r>
              <a:rPr lang="en-US" sz="2000" dirty="0" smtClean="0">
                <a:solidFill>
                  <a:schemeClr val="bg1"/>
                </a:solidFill>
              </a:rPr>
              <a:t>) </a:t>
            </a:r>
          </a:p>
          <a:p>
            <a:pPr marL="685800" lvl="1" indent="-228600">
              <a:lnSpc>
                <a:spcPct val="120000"/>
              </a:lnSpc>
              <a:buFont typeface="Arial" panose="020B0604020202020204" pitchFamily="34" charset="0"/>
              <a:buChar char="•"/>
            </a:pPr>
            <a:r>
              <a:rPr lang="en-US" sz="1800" dirty="0" smtClean="0">
                <a:solidFill>
                  <a:schemeClr val="bg1"/>
                </a:solidFill>
              </a:rPr>
              <a:t>Provide </a:t>
            </a:r>
            <a:r>
              <a:rPr lang="en-US" sz="1800" i="1" u="sng" dirty="0" smtClean="0">
                <a:solidFill>
                  <a:schemeClr val="bg1"/>
                </a:solidFill>
              </a:rPr>
              <a:t>critical or essential </a:t>
            </a:r>
            <a:r>
              <a:rPr lang="en-US" sz="1800" dirty="0" smtClean="0">
                <a:solidFill>
                  <a:schemeClr val="bg1"/>
                </a:solidFill>
              </a:rPr>
              <a:t>services</a:t>
            </a:r>
          </a:p>
          <a:p>
            <a:pPr marL="400050">
              <a:lnSpc>
                <a:spcPct val="120000"/>
              </a:lnSpc>
              <a:buFont typeface="+mj-lt"/>
              <a:buAutoNum type="arabicPeriod"/>
            </a:pPr>
            <a:r>
              <a:rPr lang="en-US" sz="2000" b="1" dirty="0" smtClean="0">
                <a:solidFill>
                  <a:schemeClr val="bg1"/>
                </a:solidFill>
              </a:rPr>
              <a:t>Federally </a:t>
            </a:r>
            <a:r>
              <a:rPr lang="en-US" sz="2000" b="1" dirty="0">
                <a:solidFill>
                  <a:schemeClr val="bg1"/>
                </a:solidFill>
              </a:rPr>
              <a:t>recognized Native American Indian </a:t>
            </a:r>
            <a:r>
              <a:rPr lang="en-US" sz="2000" b="1" dirty="0" smtClean="0">
                <a:solidFill>
                  <a:schemeClr val="bg1"/>
                </a:solidFill>
              </a:rPr>
              <a:t>Tribes </a:t>
            </a:r>
            <a:r>
              <a:rPr lang="en-US" sz="2000" dirty="0" smtClean="0">
                <a:solidFill>
                  <a:schemeClr val="bg1"/>
                </a:solidFill>
              </a:rPr>
              <a:t>(none in NH)</a:t>
            </a:r>
            <a:endParaRPr lang="en-US" sz="2000" dirty="0">
              <a:solidFill>
                <a:schemeClr val="bg1"/>
              </a:solidFill>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57400"/>
            <a:ext cx="3060601" cy="3170345"/>
          </a:xfrm>
          <a:prstGeom prst="rect">
            <a:avLst/>
          </a:prstGeom>
        </p:spPr>
      </p:pic>
    </p:spTree>
    <p:extLst>
      <p:ext uri="{BB962C8B-B14F-4D97-AF65-F5344CB8AC3E}">
        <p14:creationId xmlns:p14="http://schemas.microsoft.com/office/powerpoint/2010/main" val="914783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Private Nonprofits (PNP)</a:t>
            </a:r>
            <a:endParaRPr lang="en-US" dirty="0"/>
          </a:p>
        </p:txBody>
      </p:sp>
      <p:sp>
        <p:nvSpPr>
          <p:cNvPr id="4" name="Content Placeholder 3"/>
          <p:cNvSpPr>
            <a:spLocks noGrp="1"/>
          </p:cNvSpPr>
          <p:nvPr>
            <p:ph type="body" sz="half" idx="2"/>
          </p:nvPr>
        </p:nvSpPr>
        <p:spPr>
          <a:xfrm>
            <a:off x="457200" y="1752601"/>
            <a:ext cx="5257800" cy="3886200"/>
          </a:xfrm>
        </p:spPr>
        <p:txBody>
          <a:bodyPr>
            <a:normAutofit/>
          </a:bodyPr>
          <a:lstStyle/>
          <a:p>
            <a:pPr marL="0" indent="0">
              <a:lnSpc>
                <a:spcPct val="110000"/>
              </a:lnSpc>
              <a:buNone/>
              <a:defRPr/>
            </a:pPr>
            <a:r>
              <a:rPr lang="en-US" altLang="en-US" sz="2400" dirty="0" smtClean="0">
                <a:solidFill>
                  <a:schemeClr val="bg1"/>
                </a:solidFill>
              </a:rPr>
              <a:t>To be eligible for PA funding, a PNP must meet the following requirements:</a:t>
            </a:r>
          </a:p>
          <a:p>
            <a:pPr marL="457200" indent="-457200">
              <a:lnSpc>
                <a:spcPct val="110000"/>
              </a:lnSpc>
              <a:buAutoNum type="arabicPeriod"/>
              <a:defRPr/>
            </a:pPr>
            <a:r>
              <a:rPr lang="en-US" altLang="en-US" sz="2400" dirty="0" smtClean="0">
                <a:solidFill>
                  <a:schemeClr val="bg1"/>
                </a:solidFill>
              </a:rPr>
              <a:t>Provide critical or essential government-type services</a:t>
            </a:r>
          </a:p>
          <a:p>
            <a:pPr marL="457200" indent="-457200">
              <a:lnSpc>
                <a:spcPct val="110000"/>
              </a:lnSpc>
              <a:buAutoNum type="arabicPeriod"/>
              <a:defRPr/>
            </a:pPr>
            <a:r>
              <a:rPr lang="en-US" altLang="en-US" sz="2400" dirty="0" smtClean="0">
                <a:solidFill>
                  <a:schemeClr val="bg1"/>
                </a:solidFill>
              </a:rPr>
              <a:t>Be a tax-exempt nonprofit</a:t>
            </a:r>
          </a:p>
          <a:p>
            <a:pPr marL="457200" indent="-457200">
              <a:lnSpc>
                <a:spcPct val="110000"/>
              </a:lnSpc>
              <a:buAutoNum type="arabicPeriod"/>
              <a:defRPr/>
            </a:pPr>
            <a:r>
              <a:rPr lang="en-US" altLang="en-US" sz="2400" dirty="0" smtClean="0">
                <a:solidFill>
                  <a:schemeClr val="bg1"/>
                </a:solidFill>
              </a:rPr>
              <a:t>Non-critical PNP’s must provide services to the general public</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57400"/>
            <a:ext cx="3060601" cy="3170345"/>
          </a:xfrm>
          <a:prstGeom prst="rect">
            <a:avLst/>
          </a:prstGeom>
        </p:spPr>
      </p:pic>
      <p:sp>
        <p:nvSpPr>
          <p:cNvPr id="5" name="Rectangle 4"/>
          <p:cNvSpPr/>
          <p:nvPr/>
        </p:nvSpPr>
        <p:spPr>
          <a:xfrm>
            <a:off x="228600" y="5410200"/>
            <a:ext cx="8686800" cy="1006429"/>
          </a:xfrm>
          <a:prstGeom prst="rect">
            <a:avLst/>
          </a:prstGeom>
        </p:spPr>
        <p:txBody>
          <a:bodyPr wrap="square">
            <a:spAutoFit/>
          </a:bodyPr>
          <a:lstStyle/>
          <a:p>
            <a:pPr>
              <a:lnSpc>
                <a:spcPct val="110000"/>
              </a:lnSpc>
              <a:defRPr/>
            </a:pPr>
            <a:r>
              <a:rPr lang="en-US" altLang="en-US" b="1" dirty="0">
                <a:solidFill>
                  <a:schemeClr val="bg1"/>
                </a:solidFill>
              </a:rPr>
              <a:t>Critical Services </a:t>
            </a:r>
            <a:r>
              <a:rPr lang="en-US" altLang="en-US" dirty="0">
                <a:solidFill>
                  <a:schemeClr val="bg1"/>
                </a:solidFill>
              </a:rPr>
              <a:t>– provide essential services to a community’s </a:t>
            </a:r>
            <a:r>
              <a:rPr lang="en-US" altLang="en-US" dirty="0" smtClean="0">
                <a:solidFill>
                  <a:schemeClr val="bg1"/>
                </a:solidFill>
              </a:rPr>
              <a:t>viability</a:t>
            </a:r>
            <a:endParaRPr lang="en-US" altLang="en-US" dirty="0">
              <a:solidFill>
                <a:schemeClr val="bg1"/>
              </a:solidFill>
            </a:endParaRPr>
          </a:p>
          <a:p>
            <a:pPr>
              <a:lnSpc>
                <a:spcPct val="110000"/>
              </a:lnSpc>
              <a:defRPr/>
            </a:pPr>
            <a:r>
              <a:rPr lang="en-US" altLang="en-US" b="1" dirty="0" smtClean="0">
                <a:solidFill>
                  <a:schemeClr val="bg1"/>
                </a:solidFill>
              </a:rPr>
              <a:t>Non-Critical</a:t>
            </a:r>
            <a:r>
              <a:rPr lang="en-US" altLang="en-US" b="1" dirty="0">
                <a:solidFill>
                  <a:schemeClr val="bg1"/>
                </a:solidFill>
              </a:rPr>
              <a:t>, Essential Services</a:t>
            </a:r>
            <a:r>
              <a:rPr lang="en-US" altLang="en-US" dirty="0">
                <a:solidFill>
                  <a:schemeClr val="bg1"/>
                </a:solidFill>
              </a:rPr>
              <a:t> – provide other essential governmental-type services to the </a:t>
            </a:r>
            <a:r>
              <a:rPr lang="en-US" altLang="en-US" dirty="0" smtClean="0">
                <a:solidFill>
                  <a:schemeClr val="bg1"/>
                </a:solidFill>
              </a:rPr>
              <a:t>community. </a:t>
            </a:r>
            <a:endParaRPr lang="en-US" altLang="en-US" dirty="0">
              <a:solidFill>
                <a:schemeClr val="bg1"/>
              </a:solidFill>
            </a:endParaRPr>
          </a:p>
        </p:txBody>
      </p:sp>
    </p:spTree>
    <p:extLst>
      <p:ext uri="{BB962C8B-B14F-4D97-AF65-F5344CB8AC3E}">
        <p14:creationId xmlns:p14="http://schemas.microsoft.com/office/powerpoint/2010/main" val="2617454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PNP – Critical Services</a:t>
            </a:r>
            <a:endParaRPr lang="en-US" dirty="0"/>
          </a:p>
        </p:txBody>
      </p:sp>
      <p:sp>
        <p:nvSpPr>
          <p:cNvPr id="4" name="Content Placeholder 3"/>
          <p:cNvSpPr>
            <a:spLocks noGrp="1"/>
          </p:cNvSpPr>
          <p:nvPr>
            <p:ph type="body" sz="half" idx="2"/>
          </p:nvPr>
        </p:nvSpPr>
        <p:spPr>
          <a:xfrm>
            <a:off x="457200" y="1752600"/>
            <a:ext cx="5257800" cy="4724399"/>
          </a:xfrm>
        </p:spPr>
        <p:txBody>
          <a:bodyPr>
            <a:normAutofit/>
          </a:bodyPr>
          <a:lstStyle/>
          <a:p>
            <a:pPr marL="0" indent="0">
              <a:lnSpc>
                <a:spcPct val="110000"/>
              </a:lnSpc>
              <a:buNone/>
              <a:defRPr/>
            </a:pPr>
            <a:r>
              <a:rPr lang="en-US" altLang="en-US" sz="2400" dirty="0">
                <a:solidFill>
                  <a:schemeClr val="bg1"/>
                </a:solidFill>
              </a:rPr>
              <a:t>O</a:t>
            </a:r>
            <a:r>
              <a:rPr lang="en-US" altLang="en-US" sz="2400" dirty="0" smtClean="0">
                <a:solidFill>
                  <a:schemeClr val="bg1"/>
                </a:solidFill>
              </a:rPr>
              <a:t>wn </a:t>
            </a:r>
            <a:r>
              <a:rPr lang="en-US" altLang="en-US" sz="2400" dirty="0">
                <a:solidFill>
                  <a:schemeClr val="bg1"/>
                </a:solidFill>
              </a:rPr>
              <a:t>or operate facilities that provide the following critical services are </a:t>
            </a:r>
            <a:r>
              <a:rPr lang="en-US" altLang="en-US" sz="2400" dirty="0" smtClean="0">
                <a:solidFill>
                  <a:schemeClr val="bg1"/>
                </a:solidFill>
              </a:rPr>
              <a:t>eligible for emergency and permanent work: </a:t>
            </a:r>
            <a:endParaRPr lang="en-US" altLang="en-US" sz="2400" dirty="0">
              <a:solidFill>
                <a:schemeClr val="bg1"/>
              </a:solidFill>
            </a:endParaRPr>
          </a:p>
          <a:p>
            <a:pPr marL="173038" indent="-173038">
              <a:lnSpc>
                <a:spcPct val="110000"/>
              </a:lnSpc>
              <a:buNone/>
              <a:defRPr/>
            </a:pPr>
            <a:endParaRPr lang="en-US" altLang="en-US" sz="1100" dirty="0">
              <a:solidFill>
                <a:schemeClr val="bg1"/>
              </a:solidFill>
            </a:endParaRPr>
          </a:p>
          <a:p>
            <a:pPr lvl="1">
              <a:lnSpc>
                <a:spcPct val="110000"/>
              </a:lnSpc>
              <a:defRPr/>
            </a:pPr>
            <a:r>
              <a:rPr lang="en-US" altLang="en-US" sz="2000" dirty="0" smtClean="0">
                <a:solidFill>
                  <a:schemeClr val="bg1"/>
                </a:solidFill>
              </a:rPr>
              <a:t>Education</a:t>
            </a:r>
          </a:p>
          <a:p>
            <a:pPr lvl="1">
              <a:lnSpc>
                <a:spcPct val="110000"/>
              </a:lnSpc>
              <a:defRPr/>
            </a:pPr>
            <a:r>
              <a:rPr lang="en-US" altLang="en-US" sz="2000" dirty="0" smtClean="0">
                <a:solidFill>
                  <a:schemeClr val="bg1"/>
                </a:solidFill>
              </a:rPr>
              <a:t>Utility</a:t>
            </a:r>
          </a:p>
          <a:p>
            <a:pPr lvl="1">
              <a:lnSpc>
                <a:spcPct val="110000"/>
              </a:lnSpc>
              <a:defRPr/>
            </a:pPr>
            <a:r>
              <a:rPr lang="en-US" altLang="en-US" sz="2000" dirty="0" smtClean="0">
                <a:solidFill>
                  <a:schemeClr val="bg1"/>
                </a:solidFill>
              </a:rPr>
              <a:t>Medical</a:t>
            </a:r>
          </a:p>
          <a:p>
            <a:pPr lvl="1">
              <a:lnSpc>
                <a:spcPct val="110000"/>
              </a:lnSpc>
              <a:defRPr/>
            </a:pPr>
            <a:r>
              <a:rPr lang="en-US" altLang="en-US" sz="2000" dirty="0" smtClean="0">
                <a:solidFill>
                  <a:schemeClr val="bg1"/>
                </a:solidFill>
              </a:rPr>
              <a:t>Emergency Services (Fire, Ambulance, Rescue)</a:t>
            </a:r>
            <a:endParaRPr lang="en-US" altLang="en-US" sz="20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57400"/>
            <a:ext cx="3060601" cy="3170345"/>
          </a:xfrm>
          <a:prstGeom prst="rect">
            <a:avLst/>
          </a:prstGeom>
        </p:spPr>
      </p:pic>
    </p:spTree>
    <p:extLst>
      <p:ext uri="{BB962C8B-B14F-4D97-AF65-F5344CB8AC3E}">
        <p14:creationId xmlns:p14="http://schemas.microsoft.com/office/powerpoint/2010/main" val="3543834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PNP – Non-Critical, Essential Services</a:t>
            </a:r>
            <a:endParaRPr lang="en-US" dirty="0"/>
          </a:p>
        </p:txBody>
      </p:sp>
      <p:sp>
        <p:nvSpPr>
          <p:cNvPr id="4" name="Content Placeholder 3"/>
          <p:cNvSpPr>
            <a:spLocks noGrp="1"/>
          </p:cNvSpPr>
          <p:nvPr>
            <p:ph type="body" sz="half" idx="2"/>
          </p:nvPr>
        </p:nvSpPr>
        <p:spPr>
          <a:xfrm>
            <a:off x="241200" y="1676400"/>
            <a:ext cx="5854800" cy="4800600"/>
          </a:xfrm>
        </p:spPr>
        <p:txBody>
          <a:bodyPr>
            <a:normAutofit lnSpcReduction="10000"/>
          </a:bodyPr>
          <a:lstStyle/>
          <a:p>
            <a:pPr marL="0" indent="0">
              <a:lnSpc>
                <a:spcPct val="120000"/>
              </a:lnSpc>
              <a:spcBef>
                <a:spcPct val="0"/>
              </a:spcBef>
              <a:buNone/>
              <a:tabLst>
                <a:tab pos="1484313" algn="l"/>
                <a:tab pos="4057650" algn="l"/>
              </a:tabLst>
              <a:defRPr/>
            </a:pPr>
            <a:r>
              <a:rPr lang="en-US" altLang="en-US" sz="1800" dirty="0" smtClean="0">
                <a:solidFill>
                  <a:schemeClr val="bg1"/>
                </a:solidFill>
              </a:rPr>
              <a:t>Essential </a:t>
            </a:r>
            <a:r>
              <a:rPr lang="en-US" altLang="en-US" sz="1800" dirty="0">
                <a:solidFill>
                  <a:schemeClr val="bg1"/>
                </a:solidFill>
              </a:rPr>
              <a:t>service facilities are eligible for </a:t>
            </a:r>
            <a:r>
              <a:rPr lang="en-US" altLang="en-US" sz="1800" b="1" dirty="0">
                <a:solidFill>
                  <a:schemeClr val="bg1"/>
                </a:solidFill>
              </a:rPr>
              <a:t>emergency work</a:t>
            </a:r>
            <a:r>
              <a:rPr lang="en-US" altLang="en-US" sz="1800" dirty="0">
                <a:solidFill>
                  <a:schemeClr val="bg1"/>
                </a:solidFill>
              </a:rPr>
              <a:t>. </a:t>
            </a:r>
            <a:endParaRPr lang="en-US" altLang="en-US" sz="1800" dirty="0" smtClean="0">
              <a:solidFill>
                <a:schemeClr val="bg1"/>
              </a:solidFill>
            </a:endParaRPr>
          </a:p>
          <a:p>
            <a:pPr marL="0" indent="0">
              <a:lnSpc>
                <a:spcPct val="120000"/>
              </a:lnSpc>
              <a:spcBef>
                <a:spcPct val="0"/>
              </a:spcBef>
              <a:buNone/>
              <a:tabLst>
                <a:tab pos="1484313" algn="l"/>
                <a:tab pos="4057650" algn="l"/>
              </a:tabLst>
              <a:defRPr/>
            </a:pPr>
            <a:endParaRPr lang="en-US" altLang="en-US" sz="900" dirty="0" smtClean="0">
              <a:solidFill>
                <a:schemeClr val="bg1"/>
              </a:solidFill>
            </a:endParaRPr>
          </a:p>
          <a:p>
            <a:pPr marL="0" indent="0">
              <a:lnSpc>
                <a:spcPct val="120000"/>
              </a:lnSpc>
              <a:spcBef>
                <a:spcPct val="0"/>
              </a:spcBef>
              <a:buNone/>
              <a:tabLst>
                <a:tab pos="1484313" algn="l"/>
                <a:tab pos="4057650" algn="l"/>
              </a:tabLst>
              <a:defRPr/>
            </a:pPr>
            <a:r>
              <a:rPr lang="en-US" altLang="en-US" sz="1800" dirty="0" smtClean="0">
                <a:solidFill>
                  <a:schemeClr val="bg1"/>
                </a:solidFill>
              </a:rPr>
              <a:t>The PNP must apply to the Small Business Administration (SBA) for a disaster loan for permanent repair work. If the PNP is denied a SBA loan, FEMA may fund the repairs for:</a:t>
            </a:r>
          </a:p>
          <a:p>
            <a:pPr marL="173038" indent="-173038">
              <a:lnSpc>
                <a:spcPct val="120000"/>
              </a:lnSpc>
              <a:spcBef>
                <a:spcPct val="0"/>
              </a:spcBef>
              <a:buNone/>
              <a:tabLst>
                <a:tab pos="1484313" algn="l"/>
                <a:tab pos="4057650" algn="l"/>
              </a:tabLst>
              <a:defRPr/>
            </a:pPr>
            <a:endParaRPr lang="en-US" altLang="en-US" sz="1100" dirty="0" smtClean="0">
              <a:solidFill>
                <a:schemeClr val="bg1"/>
              </a:solidFill>
            </a:endParaRPr>
          </a:p>
          <a:p>
            <a:pPr indent="-228600">
              <a:lnSpc>
                <a:spcPct val="120000"/>
              </a:lnSpc>
              <a:spcBef>
                <a:spcPct val="0"/>
              </a:spcBef>
              <a:tabLst>
                <a:tab pos="1484313" algn="l"/>
                <a:tab pos="4114800" algn="l"/>
              </a:tabLst>
              <a:defRPr/>
            </a:pPr>
            <a:r>
              <a:rPr lang="en-US" altLang="en-US" sz="1400" dirty="0" smtClean="0">
                <a:solidFill>
                  <a:schemeClr val="bg1"/>
                </a:solidFill>
              </a:rPr>
              <a:t>Assisted Living Facilities </a:t>
            </a:r>
            <a:r>
              <a:rPr lang="en-US" altLang="en-US" sz="1400" dirty="0">
                <a:solidFill>
                  <a:schemeClr val="bg1"/>
                </a:solidFill>
              </a:rPr>
              <a:t>	</a:t>
            </a:r>
          </a:p>
          <a:p>
            <a:pPr indent="-228600">
              <a:lnSpc>
                <a:spcPct val="120000"/>
              </a:lnSpc>
              <a:spcBef>
                <a:spcPct val="0"/>
              </a:spcBef>
              <a:tabLst>
                <a:tab pos="1484313" algn="l"/>
                <a:tab pos="4114800" algn="l"/>
              </a:tabLst>
              <a:defRPr/>
            </a:pPr>
            <a:r>
              <a:rPr lang="en-US" altLang="en-US" sz="1400" dirty="0">
                <a:solidFill>
                  <a:schemeClr val="bg1"/>
                </a:solidFill>
              </a:rPr>
              <a:t>Community </a:t>
            </a:r>
            <a:r>
              <a:rPr lang="en-US" altLang="en-US" sz="1400" dirty="0" smtClean="0">
                <a:solidFill>
                  <a:schemeClr val="bg1"/>
                </a:solidFill>
              </a:rPr>
              <a:t>Centers</a:t>
            </a:r>
            <a:endParaRPr lang="en-US" altLang="en-US" sz="1400" dirty="0">
              <a:solidFill>
                <a:schemeClr val="bg1"/>
              </a:solidFill>
            </a:endParaRPr>
          </a:p>
          <a:p>
            <a:pPr indent="-228600">
              <a:lnSpc>
                <a:spcPct val="120000"/>
              </a:lnSpc>
              <a:spcBef>
                <a:spcPct val="0"/>
              </a:spcBef>
              <a:tabLst>
                <a:tab pos="1484313" algn="l"/>
                <a:tab pos="4114800" algn="l"/>
              </a:tabLst>
              <a:defRPr/>
            </a:pPr>
            <a:r>
              <a:rPr lang="en-US" altLang="en-US" sz="1400" dirty="0" smtClean="0">
                <a:solidFill>
                  <a:schemeClr val="bg1"/>
                </a:solidFill>
              </a:rPr>
              <a:t>Houses of Worship</a:t>
            </a:r>
          </a:p>
          <a:p>
            <a:pPr indent="-228600">
              <a:lnSpc>
                <a:spcPct val="120000"/>
              </a:lnSpc>
              <a:spcBef>
                <a:spcPct val="0"/>
              </a:spcBef>
              <a:tabLst>
                <a:tab pos="1484313" algn="l"/>
                <a:tab pos="4114800" algn="l"/>
              </a:tabLst>
              <a:defRPr/>
            </a:pPr>
            <a:r>
              <a:rPr lang="en-US" altLang="en-US" sz="1400" dirty="0" smtClean="0">
                <a:solidFill>
                  <a:schemeClr val="bg1"/>
                </a:solidFill>
              </a:rPr>
              <a:t>Libraries</a:t>
            </a:r>
            <a:endParaRPr lang="en-US" altLang="en-US" sz="1400" dirty="0">
              <a:solidFill>
                <a:schemeClr val="bg1"/>
              </a:solidFill>
            </a:endParaRPr>
          </a:p>
          <a:p>
            <a:pPr indent="-228600">
              <a:lnSpc>
                <a:spcPct val="120000"/>
              </a:lnSpc>
              <a:spcBef>
                <a:spcPct val="0"/>
              </a:spcBef>
              <a:tabLst>
                <a:tab pos="1484313" algn="l"/>
                <a:tab pos="4114800" algn="l"/>
              </a:tabLst>
              <a:defRPr/>
            </a:pPr>
            <a:r>
              <a:rPr lang="en-US" altLang="en-US" sz="1400" dirty="0">
                <a:solidFill>
                  <a:schemeClr val="bg1"/>
                </a:solidFill>
              </a:rPr>
              <a:t>Homeless </a:t>
            </a:r>
            <a:r>
              <a:rPr lang="en-US" altLang="en-US" sz="1400" dirty="0" smtClean="0">
                <a:solidFill>
                  <a:schemeClr val="bg1"/>
                </a:solidFill>
              </a:rPr>
              <a:t>Shelters</a:t>
            </a:r>
          </a:p>
          <a:p>
            <a:pPr indent="-228600">
              <a:lnSpc>
                <a:spcPct val="120000"/>
              </a:lnSpc>
              <a:spcBef>
                <a:spcPct val="0"/>
              </a:spcBef>
              <a:tabLst>
                <a:tab pos="1484313" algn="l"/>
                <a:tab pos="4114800" algn="l"/>
              </a:tabLst>
              <a:defRPr/>
            </a:pPr>
            <a:r>
              <a:rPr lang="en-US" altLang="en-US" sz="1400" dirty="0" smtClean="0">
                <a:solidFill>
                  <a:schemeClr val="bg1"/>
                </a:solidFill>
              </a:rPr>
              <a:t>Food Assistance Programs</a:t>
            </a:r>
            <a:endParaRPr lang="en-US" altLang="en-US" sz="1400" dirty="0">
              <a:solidFill>
                <a:schemeClr val="bg1"/>
              </a:solidFill>
            </a:endParaRPr>
          </a:p>
          <a:p>
            <a:pPr indent="-228600">
              <a:lnSpc>
                <a:spcPct val="120000"/>
              </a:lnSpc>
              <a:spcBef>
                <a:spcPct val="0"/>
              </a:spcBef>
              <a:tabLst>
                <a:tab pos="1484313" algn="l"/>
                <a:tab pos="4114800" algn="l"/>
              </a:tabLst>
              <a:defRPr/>
            </a:pPr>
            <a:r>
              <a:rPr lang="en-US" altLang="en-US" sz="1400" dirty="0">
                <a:solidFill>
                  <a:schemeClr val="bg1"/>
                </a:solidFill>
              </a:rPr>
              <a:t>Rehabilitation </a:t>
            </a:r>
            <a:r>
              <a:rPr lang="en-US" altLang="en-US" sz="1400" dirty="0" smtClean="0">
                <a:solidFill>
                  <a:schemeClr val="bg1"/>
                </a:solidFill>
              </a:rPr>
              <a:t>Facilities</a:t>
            </a:r>
            <a:endParaRPr lang="en-US" altLang="en-US" sz="1400" dirty="0">
              <a:solidFill>
                <a:schemeClr val="bg1"/>
              </a:solidFill>
            </a:endParaRPr>
          </a:p>
          <a:p>
            <a:pPr indent="-228600">
              <a:lnSpc>
                <a:spcPct val="120000"/>
              </a:lnSpc>
              <a:spcBef>
                <a:spcPct val="0"/>
              </a:spcBef>
              <a:tabLst>
                <a:tab pos="1484313" algn="l"/>
                <a:tab pos="4057650" algn="l"/>
              </a:tabLst>
              <a:defRPr/>
            </a:pPr>
            <a:r>
              <a:rPr lang="en-US" altLang="en-US" sz="1400" dirty="0" smtClean="0">
                <a:solidFill>
                  <a:schemeClr val="bg1"/>
                </a:solidFill>
              </a:rPr>
              <a:t>Senior </a:t>
            </a:r>
            <a:r>
              <a:rPr lang="en-US" altLang="en-US" sz="1400" dirty="0">
                <a:solidFill>
                  <a:schemeClr val="bg1"/>
                </a:solidFill>
              </a:rPr>
              <a:t>C</a:t>
            </a:r>
            <a:r>
              <a:rPr lang="en-US" altLang="en-US" sz="1400" dirty="0" smtClean="0">
                <a:solidFill>
                  <a:schemeClr val="bg1"/>
                </a:solidFill>
              </a:rPr>
              <a:t>itizen/Childcare </a:t>
            </a:r>
            <a:r>
              <a:rPr lang="en-US" altLang="en-US" sz="1400" dirty="0">
                <a:solidFill>
                  <a:schemeClr val="bg1"/>
                </a:solidFill>
              </a:rPr>
              <a:t>C</a:t>
            </a:r>
            <a:r>
              <a:rPr lang="en-US" altLang="en-US" sz="1400" dirty="0" smtClean="0">
                <a:solidFill>
                  <a:schemeClr val="bg1"/>
                </a:solidFill>
              </a:rPr>
              <a:t>enters</a:t>
            </a:r>
          </a:p>
          <a:p>
            <a:pPr indent="-228600">
              <a:lnSpc>
                <a:spcPct val="120000"/>
              </a:lnSpc>
              <a:spcBef>
                <a:spcPct val="0"/>
              </a:spcBef>
              <a:tabLst>
                <a:tab pos="1484313" algn="l"/>
                <a:tab pos="4057650" algn="l"/>
              </a:tabLst>
              <a:defRPr/>
            </a:pPr>
            <a:r>
              <a:rPr lang="en-US" altLang="en-US" sz="1400" dirty="0" smtClean="0">
                <a:solidFill>
                  <a:schemeClr val="bg1"/>
                </a:solidFill>
              </a:rPr>
              <a:t>And other </a:t>
            </a:r>
            <a:r>
              <a:rPr lang="en-US" altLang="en-US" sz="1400" dirty="0">
                <a:solidFill>
                  <a:schemeClr val="bg1"/>
                </a:solidFill>
              </a:rPr>
              <a:t>facilities that provide health and safety services of a governmental nature and are open to the general </a:t>
            </a:r>
            <a:r>
              <a:rPr lang="en-US" altLang="en-US" sz="1400" dirty="0" smtClean="0">
                <a:solidFill>
                  <a:schemeClr val="bg1"/>
                </a:solidFill>
              </a:rPr>
              <a:t>public</a:t>
            </a:r>
            <a:endParaRPr lang="en-US" altLang="en-US" sz="14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0999" y="2057400"/>
            <a:ext cx="3060601" cy="3170345"/>
          </a:xfrm>
          <a:prstGeom prst="rect">
            <a:avLst/>
          </a:prstGeom>
        </p:spPr>
      </p:pic>
    </p:spTree>
    <p:extLst>
      <p:ext uri="{BB962C8B-B14F-4D97-AF65-F5344CB8AC3E}">
        <p14:creationId xmlns:p14="http://schemas.microsoft.com/office/powerpoint/2010/main" val="2935223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Facility Eligibility</a:t>
            </a:r>
            <a:endParaRPr lang="en-US" dirty="0"/>
          </a:p>
        </p:txBody>
      </p:sp>
      <p:sp>
        <p:nvSpPr>
          <p:cNvPr id="4" name="Content Placeholder 3"/>
          <p:cNvSpPr>
            <a:spLocks noGrp="1"/>
          </p:cNvSpPr>
          <p:nvPr>
            <p:ph type="body" sz="half" idx="2"/>
          </p:nvPr>
        </p:nvSpPr>
        <p:spPr>
          <a:xfrm>
            <a:off x="457200" y="1905001"/>
            <a:ext cx="5257800" cy="4724399"/>
          </a:xfrm>
        </p:spPr>
        <p:txBody>
          <a:bodyPr>
            <a:normAutofit/>
          </a:bodyPr>
          <a:lstStyle/>
          <a:p>
            <a:pPr marL="173038" indent="-173038">
              <a:buNone/>
              <a:defRPr/>
            </a:pPr>
            <a:r>
              <a:rPr lang="en-US" altLang="en-US" sz="2800" dirty="0" smtClean="0">
                <a:solidFill>
                  <a:schemeClr val="bg1"/>
                </a:solidFill>
              </a:rPr>
              <a:t>To be eligible, the facility must be:</a:t>
            </a:r>
          </a:p>
          <a:p>
            <a:pPr marL="173038" indent="-173038">
              <a:buNone/>
              <a:defRPr/>
            </a:pPr>
            <a:endParaRPr lang="en-US" altLang="en-US" sz="1600" dirty="0">
              <a:solidFill>
                <a:schemeClr val="bg1"/>
              </a:solidFill>
            </a:endParaRPr>
          </a:p>
          <a:p>
            <a:pPr marL="690563" lvl="1" indent="-342900">
              <a:buFont typeface="Wingdings" panose="05000000000000000000" pitchFamily="2" charset="2"/>
              <a:buChar char="ü"/>
              <a:defRPr/>
            </a:pPr>
            <a:r>
              <a:rPr lang="en-US" altLang="en-US" sz="2400" dirty="0">
                <a:solidFill>
                  <a:schemeClr val="bg1"/>
                </a:solidFill>
              </a:rPr>
              <a:t>T</a:t>
            </a:r>
            <a:r>
              <a:rPr lang="en-US" altLang="en-US" sz="2400" dirty="0" smtClean="0">
                <a:solidFill>
                  <a:schemeClr val="bg1"/>
                </a:solidFill>
              </a:rPr>
              <a:t>he </a:t>
            </a:r>
            <a:r>
              <a:rPr lang="en-US" altLang="en-US" sz="2400" dirty="0">
                <a:solidFill>
                  <a:schemeClr val="bg1"/>
                </a:solidFill>
              </a:rPr>
              <a:t>legal responsibility of an eligible Applicant </a:t>
            </a:r>
          </a:p>
          <a:p>
            <a:pPr marL="690563" lvl="1" indent="-342900">
              <a:buFont typeface="Wingdings" panose="05000000000000000000" pitchFamily="2" charset="2"/>
              <a:buChar char="ü"/>
              <a:defRPr/>
            </a:pPr>
            <a:r>
              <a:rPr lang="en-US" altLang="en-US" sz="2400" dirty="0" smtClean="0">
                <a:solidFill>
                  <a:schemeClr val="bg1"/>
                </a:solidFill>
              </a:rPr>
              <a:t>In </a:t>
            </a:r>
            <a:r>
              <a:rPr lang="en-US" altLang="en-US" sz="2400" b="1" dirty="0">
                <a:solidFill>
                  <a:schemeClr val="bg1"/>
                </a:solidFill>
              </a:rPr>
              <a:t>active</a:t>
            </a:r>
            <a:r>
              <a:rPr lang="en-US" altLang="en-US" sz="2400" dirty="0">
                <a:solidFill>
                  <a:schemeClr val="bg1"/>
                </a:solidFill>
              </a:rPr>
              <a:t> use at the time of the disaster </a:t>
            </a:r>
          </a:p>
          <a:p>
            <a:pPr marL="690563" lvl="1" indent="-342900">
              <a:buFont typeface="Wingdings" panose="05000000000000000000" pitchFamily="2" charset="2"/>
              <a:buChar char="ü"/>
              <a:defRPr/>
            </a:pPr>
            <a:r>
              <a:rPr lang="en-US" altLang="en-US" sz="2400" dirty="0" smtClean="0">
                <a:solidFill>
                  <a:schemeClr val="bg1"/>
                </a:solidFill>
              </a:rPr>
              <a:t>Damaged </a:t>
            </a:r>
            <a:r>
              <a:rPr lang="en-US" altLang="en-US" sz="2400" dirty="0">
                <a:solidFill>
                  <a:schemeClr val="bg1"/>
                </a:solidFill>
              </a:rPr>
              <a:t>as a result of the declared disaster</a:t>
            </a:r>
          </a:p>
          <a:p>
            <a:pPr marL="690563" lvl="1" indent="-342900">
              <a:buFont typeface="Wingdings" panose="05000000000000000000" pitchFamily="2" charset="2"/>
              <a:buChar char="ü"/>
              <a:defRPr/>
            </a:pPr>
            <a:r>
              <a:rPr lang="en-US" altLang="en-US" sz="2400" dirty="0" smtClean="0">
                <a:solidFill>
                  <a:schemeClr val="bg1"/>
                </a:solidFill>
              </a:rPr>
              <a:t>Located </a:t>
            </a:r>
            <a:r>
              <a:rPr lang="en-US" altLang="en-US" sz="2400" dirty="0">
                <a:solidFill>
                  <a:schemeClr val="bg1"/>
                </a:solidFill>
              </a:rPr>
              <a:t>within the designated disaster area</a:t>
            </a:r>
          </a:p>
          <a:p>
            <a:pPr marL="0" indent="0" algn="ctr">
              <a:lnSpc>
                <a:spcPct val="120000"/>
              </a:lnSpc>
              <a:spcBef>
                <a:spcPct val="0"/>
              </a:spcBef>
              <a:buNone/>
              <a:tabLst>
                <a:tab pos="1484313" algn="l"/>
                <a:tab pos="4057650" algn="l"/>
              </a:tabLst>
              <a:defRPr/>
            </a:pPr>
            <a:endParaRPr lang="en-US" altLang="en-US" sz="38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57400"/>
            <a:ext cx="3060601" cy="3170344"/>
          </a:xfrm>
          <a:prstGeom prst="rect">
            <a:avLst/>
          </a:prstGeom>
        </p:spPr>
      </p:pic>
    </p:spTree>
    <p:extLst>
      <p:ext uri="{BB962C8B-B14F-4D97-AF65-F5344CB8AC3E}">
        <p14:creationId xmlns:p14="http://schemas.microsoft.com/office/powerpoint/2010/main" val="2878242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 Eligibility</a:t>
            </a:r>
            <a:endParaRPr lang="en-US" dirty="0"/>
          </a:p>
        </p:txBody>
      </p:sp>
      <p:sp>
        <p:nvSpPr>
          <p:cNvPr id="4" name="Content Placeholder 3"/>
          <p:cNvSpPr>
            <a:spLocks noGrp="1"/>
          </p:cNvSpPr>
          <p:nvPr>
            <p:ph type="body" sz="half" idx="2"/>
          </p:nvPr>
        </p:nvSpPr>
        <p:spPr>
          <a:xfrm>
            <a:off x="457200" y="1905001"/>
            <a:ext cx="5257800" cy="4267199"/>
          </a:xfrm>
        </p:spPr>
        <p:txBody>
          <a:bodyPr>
            <a:normAutofit lnSpcReduction="10000"/>
          </a:bodyPr>
          <a:lstStyle/>
          <a:p>
            <a:pPr marL="173038" indent="-1588">
              <a:buNone/>
              <a:defRPr/>
            </a:pPr>
            <a:r>
              <a:rPr lang="en-US" altLang="en-US" sz="2800" dirty="0" smtClean="0">
                <a:solidFill>
                  <a:schemeClr val="bg1"/>
                </a:solidFill>
              </a:rPr>
              <a:t>At a minimum, work must meet each of the following general criteria to be eligible:</a:t>
            </a:r>
            <a:endParaRPr lang="en-US" altLang="en-US" sz="2800" dirty="0">
              <a:solidFill>
                <a:schemeClr val="bg1"/>
              </a:solidFill>
            </a:endParaRPr>
          </a:p>
          <a:p>
            <a:pPr marL="173038" indent="-173038">
              <a:buNone/>
              <a:defRPr/>
            </a:pPr>
            <a:endParaRPr lang="en-US" altLang="en-US" sz="1600" dirty="0">
              <a:solidFill>
                <a:schemeClr val="bg1"/>
              </a:solidFill>
            </a:endParaRPr>
          </a:p>
          <a:p>
            <a:pPr marL="690563" lvl="1" indent="-342900">
              <a:buFont typeface="Wingdings" panose="05000000000000000000" pitchFamily="2" charset="2"/>
              <a:buChar char="ü"/>
              <a:defRPr/>
            </a:pPr>
            <a:r>
              <a:rPr lang="en-US" altLang="en-US" sz="2400" dirty="0" smtClean="0">
                <a:solidFill>
                  <a:schemeClr val="bg1"/>
                </a:solidFill>
              </a:rPr>
              <a:t>Be required </a:t>
            </a:r>
            <a:r>
              <a:rPr lang="en-US" altLang="en-US" sz="2400" dirty="0">
                <a:solidFill>
                  <a:schemeClr val="bg1"/>
                </a:solidFill>
              </a:rPr>
              <a:t>as the result of the declared incident</a:t>
            </a:r>
          </a:p>
          <a:p>
            <a:pPr marL="690563" lvl="1" indent="-342900">
              <a:buFont typeface="Wingdings" panose="05000000000000000000" pitchFamily="2" charset="2"/>
              <a:buChar char="ü"/>
              <a:defRPr/>
            </a:pPr>
            <a:r>
              <a:rPr lang="en-US" altLang="en-US" sz="2400" dirty="0" smtClean="0">
                <a:solidFill>
                  <a:schemeClr val="bg1"/>
                </a:solidFill>
              </a:rPr>
              <a:t>Be located </a:t>
            </a:r>
            <a:r>
              <a:rPr lang="en-US" altLang="en-US" sz="2400" dirty="0">
                <a:solidFill>
                  <a:schemeClr val="bg1"/>
                </a:solidFill>
              </a:rPr>
              <a:t>within a designated disaster </a:t>
            </a:r>
            <a:r>
              <a:rPr lang="en-US" altLang="en-US" sz="2400" dirty="0" smtClean="0">
                <a:solidFill>
                  <a:schemeClr val="bg1"/>
                </a:solidFill>
              </a:rPr>
              <a:t>area</a:t>
            </a:r>
          </a:p>
          <a:p>
            <a:pPr marL="690563" lvl="1" indent="-342900">
              <a:buFont typeface="Wingdings" panose="05000000000000000000" pitchFamily="2" charset="2"/>
              <a:buChar char="ü"/>
              <a:defRPr/>
            </a:pPr>
            <a:r>
              <a:rPr lang="en-US" altLang="en-US" sz="2400" dirty="0"/>
              <a:t>Be the legal responsibility of an eligible </a:t>
            </a:r>
            <a:r>
              <a:rPr lang="en-US" altLang="en-US" sz="2400" dirty="0" smtClean="0"/>
              <a:t>Applicant</a:t>
            </a:r>
            <a:endParaRPr lang="en-US" alt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57400"/>
            <a:ext cx="3060600" cy="3170344"/>
          </a:xfrm>
          <a:prstGeom prst="rect">
            <a:avLst/>
          </a:prstGeom>
        </p:spPr>
      </p:pic>
    </p:spTree>
    <p:extLst>
      <p:ext uri="{BB962C8B-B14F-4D97-AF65-F5344CB8AC3E}">
        <p14:creationId xmlns:p14="http://schemas.microsoft.com/office/powerpoint/2010/main" val="1639740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 Eligibility</a:t>
            </a:r>
            <a:endParaRPr lang="en-US" dirty="0"/>
          </a:p>
        </p:txBody>
      </p:sp>
      <p:sp>
        <p:nvSpPr>
          <p:cNvPr id="4" name="Content Placeholder 3"/>
          <p:cNvSpPr>
            <a:spLocks noGrp="1"/>
          </p:cNvSpPr>
          <p:nvPr>
            <p:ph type="body" sz="half" idx="2"/>
          </p:nvPr>
        </p:nvSpPr>
        <p:spPr>
          <a:xfrm>
            <a:off x="457200" y="1905001"/>
            <a:ext cx="5257800" cy="4267199"/>
          </a:xfrm>
        </p:spPr>
        <p:txBody>
          <a:bodyPr>
            <a:normAutofit/>
          </a:bodyPr>
          <a:lstStyle/>
          <a:p>
            <a:pPr marL="173038" indent="-1588">
              <a:buNone/>
              <a:defRPr/>
            </a:pPr>
            <a:r>
              <a:rPr lang="en-US" altLang="en-US" sz="2800" dirty="0"/>
              <a:t>FEMA does not provide PA funding for repair of damage caused by: </a:t>
            </a:r>
          </a:p>
          <a:p>
            <a:pPr marL="573088" lvl="1" indent="-230188">
              <a:buNone/>
              <a:defRPr/>
            </a:pPr>
            <a:r>
              <a:rPr lang="en-US" altLang="en-US" sz="2400" dirty="0"/>
              <a:t>• Deterioration; </a:t>
            </a:r>
          </a:p>
          <a:p>
            <a:pPr marL="573088" lvl="1" indent="-230188">
              <a:buNone/>
              <a:defRPr/>
            </a:pPr>
            <a:r>
              <a:rPr lang="en-US" altLang="en-US" sz="2400" dirty="0"/>
              <a:t>• Deferred maintenance; </a:t>
            </a:r>
          </a:p>
          <a:p>
            <a:pPr marL="573088" lvl="1" indent="-230188">
              <a:buNone/>
              <a:defRPr/>
            </a:pPr>
            <a:r>
              <a:rPr lang="en-US" altLang="en-US" sz="2400" dirty="0"/>
              <a:t>• The Applicant’s failure to take measures to protect a facility from further damage; or </a:t>
            </a:r>
          </a:p>
          <a:p>
            <a:pPr marL="573088" lvl="1" indent="-230188">
              <a:buNone/>
              <a:defRPr/>
            </a:pPr>
            <a:r>
              <a:rPr lang="en-US" altLang="en-US" sz="2400" dirty="0"/>
              <a:t>• Negligence</a:t>
            </a:r>
            <a:r>
              <a:rPr lang="en-US" altLang="en-US" sz="2400" dirty="0" smtClean="0"/>
              <a:t>.</a:t>
            </a:r>
            <a:endParaRPr lang="en-US" alt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57400"/>
            <a:ext cx="3060600" cy="3170344"/>
          </a:xfrm>
          <a:prstGeom prst="rect">
            <a:avLst/>
          </a:prstGeom>
        </p:spPr>
      </p:pic>
    </p:spTree>
    <p:extLst>
      <p:ext uri="{BB962C8B-B14F-4D97-AF65-F5344CB8AC3E}">
        <p14:creationId xmlns:p14="http://schemas.microsoft.com/office/powerpoint/2010/main" val="185324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marL="182880" indent="0" algn="l" fontAlgn="auto">
              <a:lnSpc>
                <a:spcPct val="100000"/>
              </a:lnSpc>
              <a:spcAft>
                <a:spcPts val="0"/>
              </a:spcAft>
              <a:defRPr/>
            </a:pPr>
            <a:r>
              <a:rPr lang="en-US" sz="4000" u="none" dirty="0" smtClean="0">
                <a:effectLst/>
                <a:cs typeface="Calibri" pitchFamily="34" charset="0"/>
              </a:rPr>
              <a:t>Work Categories</a:t>
            </a:r>
          </a:p>
        </p:txBody>
      </p:sp>
      <p:graphicFrame>
        <p:nvGraphicFramePr>
          <p:cNvPr id="6" name="Content Placeholder 5"/>
          <p:cNvGraphicFramePr>
            <a:graphicFrameLocks noGrp="1"/>
          </p:cNvGraphicFramePr>
          <p:nvPr>
            <p:ph idx="4294967295"/>
            <p:extLst/>
          </p:nvPr>
        </p:nvGraphicFramePr>
        <p:xfrm>
          <a:off x="609600" y="1905000"/>
          <a:ext cx="8534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53890" y="5410200"/>
            <a:ext cx="2779928" cy="923330"/>
          </a:xfrm>
          <a:prstGeom prst="rect">
            <a:avLst/>
          </a:prstGeom>
        </p:spPr>
        <p:txBody>
          <a:bodyPr wrap="none">
            <a:spAutoFit/>
          </a:bodyPr>
          <a:lstStyle/>
          <a:p>
            <a:pPr marL="419100" indent="-419100" algn="ctr"/>
            <a:r>
              <a:rPr lang="en-US" altLang="en-US" b="1" dirty="0">
                <a:solidFill>
                  <a:srgbClr val="C00000"/>
                </a:solidFill>
              </a:rPr>
              <a:t>Emergency </a:t>
            </a:r>
            <a:r>
              <a:rPr lang="en-US" altLang="en-US" b="1" dirty="0" smtClean="0">
                <a:solidFill>
                  <a:srgbClr val="C00000"/>
                </a:solidFill>
              </a:rPr>
              <a:t>Work: </a:t>
            </a:r>
          </a:p>
          <a:p>
            <a:pPr marL="419100" indent="-419100" algn="ctr"/>
            <a:r>
              <a:rPr lang="en-US" altLang="en-US" b="1" dirty="0">
                <a:solidFill>
                  <a:srgbClr val="C00000"/>
                </a:solidFill>
              </a:rPr>
              <a:t>A</a:t>
            </a:r>
            <a:r>
              <a:rPr lang="en-US" altLang="en-US" b="1" dirty="0" smtClean="0">
                <a:solidFill>
                  <a:srgbClr val="C00000"/>
                </a:solidFill>
              </a:rPr>
              <a:t>ddress an immediate </a:t>
            </a:r>
          </a:p>
          <a:p>
            <a:pPr marL="419100" indent="-419100" algn="ctr"/>
            <a:r>
              <a:rPr lang="en-US" altLang="en-US" b="1" dirty="0" smtClean="0">
                <a:solidFill>
                  <a:srgbClr val="C00000"/>
                </a:solidFill>
              </a:rPr>
              <a:t>threat</a:t>
            </a:r>
            <a:endParaRPr lang="en-US" altLang="en-US" b="1" dirty="0">
              <a:solidFill>
                <a:srgbClr val="C00000"/>
              </a:solidFill>
            </a:endParaRPr>
          </a:p>
        </p:txBody>
      </p:sp>
      <p:sp>
        <p:nvSpPr>
          <p:cNvPr id="4" name="Rectangle 3"/>
          <p:cNvSpPr/>
          <p:nvPr/>
        </p:nvSpPr>
        <p:spPr>
          <a:xfrm>
            <a:off x="3048000" y="5410200"/>
            <a:ext cx="5638800" cy="923330"/>
          </a:xfrm>
          <a:prstGeom prst="rect">
            <a:avLst/>
          </a:prstGeom>
        </p:spPr>
        <p:txBody>
          <a:bodyPr wrap="square">
            <a:spAutoFit/>
          </a:bodyPr>
          <a:lstStyle/>
          <a:p>
            <a:pPr marL="419100" indent="-419100" algn="ctr"/>
            <a:r>
              <a:rPr lang="en-US" altLang="en-US" b="1" dirty="0">
                <a:solidFill>
                  <a:srgbClr val="B98B3F"/>
                </a:solidFill>
              </a:rPr>
              <a:t>Permanent </a:t>
            </a:r>
            <a:r>
              <a:rPr lang="en-US" altLang="en-US" b="1" dirty="0" smtClean="0">
                <a:solidFill>
                  <a:srgbClr val="B98B3F"/>
                </a:solidFill>
              </a:rPr>
              <a:t>Work: </a:t>
            </a:r>
          </a:p>
          <a:p>
            <a:pPr marL="419100" indent="-419100" algn="ctr"/>
            <a:r>
              <a:rPr lang="en-US" altLang="en-US" b="1" dirty="0">
                <a:solidFill>
                  <a:srgbClr val="B98B3F"/>
                </a:solidFill>
              </a:rPr>
              <a:t>R</a:t>
            </a:r>
            <a:r>
              <a:rPr lang="en-US" altLang="en-US" b="1" dirty="0" smtClean="0">
                <a:solidFill>
                  <a:srgbClr val="B98B3F"/>
                </a:solidFill>
              </a:rPr>
              <a:t>estoration of Eligible Facilities under    Categories C-G</a:t>
            </a:r>
            <a:endParaRPr lang="en-US" altLang="en-US" b="1" dirty="0">
              <a:solidFill>
                <a:srgbClr val="B98B3F"/>
              </a:solidFill>
            </a:endParaRPr>
          </a:p>
        </p:txBody>
      </p:sp>
    </p:spTree>
    <p:extLst>
      <p:ext uri="{BB962C8B-B14F-4D97-AF65-F5344CB8AC3E}">
        <p14:creationId xmlns:p14="http://schemas.microsoft.com/office/powerpoint/2010/main" val="2020305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381000"/>
            <a:ext cx="6280020" cy="1112838"/>
          </a:xfrm>
        </p:spPr>
        <p:txBody>
          <a:bodyPr anchor="t">
            <a:noAutofit/>
          </a:bodyPr>
          <a:lstStyle/>
          <a:p>
            <a:pPr>
              <a:lnSpc>
                <a:spcPct val="85000"/>
              </a:lnSpc>
            </a:pPr>
            <a:r>
              <a:rPr lang="en-US" altLang="en-US" sz="3300" dirty="0"/>
              <a:t>Emergency </a:t>
            </a:r>
            <a:r>
              <a:rPr lang="en-US" altLang="en-US" sz="3300" dirty="0" smtClean="0"/>
              <a:t>Work:</a:t>
            </a:r>
            <a:r>
              <a:rPr lang="en-US" altLang="en-US" sz="3300" dirty="0"/>
              <a:t/>
            </a:r>
            <a:br>
              <a:rPr lang="en-US" altLang="en-US" sz="3300" dirty="0"/>
            </a:br>
            <a:r>
              <a:rPr lang="en-US" altLang="en-US" sz="3300" dirty="0"/>
              <a:t>Category A – Debris </a:t>
            </a:r>
            <a:r>
              <a:rPr lang="en-US" altLang="en-US" sz="3300" dirty="0" smtClean="0"/>
              <a:t>Removal</a:t>
            </a:r>
          </a:p>
        </p:txBody>
      </p:sp>
      <p:sp>
        <p:nvSpPr>
          <p:cNvPr id="29699" name="Rectangle 3"/>
          <p:cNvSpPr>
            <a:spLocks noGrp="1" noChangeArrowheads="1"/>
          </p:cNvSpPr>
          <p:nvPr>
            <p:ph type="body" sz="half" idx="2"/>
          </p:nvPr>
        </p:nvSpPr>
        <p:spPr>
          <a:xfrm>
            <a:off x="320675" y="1980406"/>
            <a:ext cx="4330700" cy="4191000"/>
          </a:xfrm>
        </p:spPr>
        <p:txBody>
          <a:bodyPr>
            <a:normAutofit/>
          </a:bodyPr>
          <a:lstStyle/>
          <a:p>
            <a:pPr marL="0" indent="0" eaLnBrk="1" hangingPunct="1">
              <a:buFont typeface="Wingdings" pitchFamily="2" charset="2"/>
              <a:buNone/>
            </a:pPr>
            <a:r>
              <a:rPr lang="en-US" altLang="en-US" sz="1800" dirty="0" smtClean="0">
                <a:solidFill>
                  <a:schemeClr val="bg1"/>
                </a:solidFill>
              </a:rPr>
              <a:t>Debris removal activities (clearance, removal, disposal) are eligible if the removal is in the public interest based on whether the work:</a:t>
            </a:r>
          </a:p>
          <a:p>
            <a:endParaRPr lang="en-US" sz="1800" dirty="0" smtClean="0"/>
          </a:p>
          <a:p>
            <a:r>
              <a:rPr lang="en-US" sz="1800" dirty="0" smtClean="0"/>
              <a:t>Eliminates </a:t>
            </a:r>
            <a:r>
              <a:rPr lang="en-US" sz="1800" dirty="0"/>
              <a:t>immediate threats to lives, public health, and safety; </a:t>
            </a:r>
          </a:p>
          <a:p>
            <a:r>
              <a:rPr lang="en-US" sz="1800" dirty="0" smtClean="0"/>
              <a:t>Eliminates </a:t>
            </a:r>
            <a:r>
              <a:rPr lang="en-US" sz="1800" dirty="0"/>
              <a:t>immediate threats of significant damage to improved public or private property; </a:t>
            </a:r>
          </a:p>
          <a:p>
            <a:r>
              <a:rPr lang="en-US" sz="1800" dirty="0" smtClean="0"/>
              <a:t>Ensures </a:t>
            </a:r>
            <a:r>
              <a:rPr lang="en-US" sz="1800" dirty="0"/>
              <a:t>economic recovery of the affected community to the benefit of the community at </a:t>
            </a:r>
            <a:r>
              <a:rPr lang="en-US" sz="1800" dirty="0" smtClean="0"/>
              <a:t>large; </a:t>
            </a:r>
          </a:p>
        </p:txBody>
      </p:sp>
      <p:pic>
        <p:nvPicPr>
          <p:cNvPr id="29701"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937651"/>
            <a:ext cx="3976686" cy="2982515"/>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876800" y="5105400"/>
            <a:ext cx="4191000" cy="1323439"/>
          </a:xfrm>
          <a:prstGeom prst="rect">
            <a:avLst/>
          </a:prstGeom>
        </p:spPr>
        <p:txBody>
          <a:bodyPr wrap="square">
            <a:spAutoFit/>
          </a:bodyPr>
          <a:lstStyle/>
          <a:p>
            <a:r>
              <a:rPr lang="en-US" sz="1600" dirty="0">
                <a:solidFill>
                  <a:schemeClr val="bg1"/>
                </a:solidFill>
                <a:latin typeface="+mj-lt"/>
              </a:rPr>
              <a:t>Debris includes, but is not limited to, vegetative debris, construction and demolition debris, sand, mud, silt, gravel, rocks, boulders, white goods, and vehicle and vessel wreckage </a:t>
            </a:r>
          </a:p>
        </p:txBody>
      </p:sp>
    </p:spTree>
    <p:extLst>
      <p:ext uri="{BB962C8B-B14F-4D97-AF65-F5344CB8AC3E}">
        <p14:creationId xmlns:p14="http://schemas.microsoft.com/office/powerpoint/2010/main" val="2975380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Procedure: Debris </a:t>
            </a:r>
            <a:endParaRPr lang="en-US" dirty="0"/>
          </a:p>
        </p:txBody>
      </p:sp>
      <p:sp>
        <p:nvSpPr>
          <p:cNvPr id="62467" name="Rectangle 2"/>
          <p:cNvSpPr>
            <a:spLocks noGrp="1" noChangeArrowheads="1"/>
          </p:cNvSpPr>
          <p:nvPr>
            <p:ph type="body" sz="half" idx="2"/>
          </p:nvPr>
        </p:nvSpPr>
        <p:spPr>
          <a:xfrm>
            <a:off x="457200" y="1985387"/>
            <a:ext cx="8229600" cy="4191000"/>
          </a:xfrm>
        </p:spPr>
        <p:txBody>
          <a:bodyPr>
            <a:normAutofit fontScale="77500" lnSpcReduction="20000"/>
          </a:bodyPr>
          <a:lstStyle/>
          <a:p>
            <a:pPr marL="0" indent="0">
              <a:buNone/>
              <a:defRPr/>
            </a:pPr>
            <a:r>
              <a:rPr lang="en-US" b="1" dirty="0" smtClean="0">
                <a:solidFill>
                  <a:schemeClr val="bg1"/>
                </a:solidFill>
              </a:rPr>
              <a:t>Force Account Labor for Eligible Debris Removal</a:t>
            </a:r>
          </a:p>
          <a:p>
            <a:pPr>
              <a:defRPr/>
            </a:pPr>
            <a:r>
              <a:rPr lang="en-US" dirty="0"/>
              <a:t>The Applicant may elect to participate in the Alternative Procedures for debris removal </a:t>
            </a:r>
            <a:r>
              <a:rPr lang="en-US" dirty="0" smtClean="0"/>
              <a:t>and receive </a:t>
            </a:r>
            <a:r>
              <a:rPr lang="en-US" dirty="0"/>
              <a:t>reimbursement for straight-time for the Applicant’s budgeted employees that </a:t>
            </a:r>
            <a:r>
              <a:rPr lang="en-US" dirty="0" smtClean="0"/>
              <a:t>conduct debris </a:t>
            </a:r>
            <a:r>
              <a:rPr lang="en-US" dirty="0"/>
              <a:t>removal activities. </a:t>
            </a:r>
            <a:endParaRPr lang="en-US" dirty="0" smtClean="0"/>
          </a:p>
          <a:p>
            <a:pPr>
              <a:defRPr/>
            </a:pPr>
            <a:r>
              <a:rPr lang="en-US" dirty="0" smtClean="0"/>
              <a:t>The </a:t>
            </a:r>
            <a:r>
              <a:rPr lang="en-US" dirty="0"/>
              <a:t>Applicant opts-in by including straight-time in their </a:t>
            </a:r>
            <a:r>
              <a:rPr lang="en-US" dirty="0" smtClean="0"/>
              <a:t>debris removal </a:t>
            </a:r>
            <a:r>
              <a:rPr lang="en-US" dirty="0"/>
              <a:t>(Category A) project </a:t>
            </a:r>
            <a:r>
              <a:rPr lang="en-US" dirty="0" smtClean="0"/>
              <a:t>claims.</a:t>
            </a:r>
          </a:p>
          <a:p>
            <a:pPr>
              <a:defRPr/>
            </a:pPr>
            <a:r>
              <a:rPr lang="en-US" sz="3200" dirty="0" smtClean="0"/>
              <a:t>This is a change from previous disasters where only overtime and comp time were eligible for Cat A work.</a:t>
            </a:r>
          </a:p>
        </p:txBody>
      </p:sp>
    </p:spTree>
    <p:extLst>
      <p:ext uri="{BB962C8B-B14F-4D97-AF65-F5344CB8AC3E}">
        <p14:creationId xmlns:p14="http://schemas.microsoft.com/office/powerpoint/2010/main" val="140089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Applicant Briefing</a:t>
            </a:r>
            <a:endParaRPr lang="en-US" dirty="0"/>
          </a:p>
        </p:txBody>
      </p:sp>
      <p:sp>
        <p:nvSpPr>
          <p:cNvPr id="3" name="Content Placeholder 2"/>
          <p:cNvSpPr>
            <a:spLocks noGrp="1"/>
          </p:cNvSpPr>
          <p:nvPr>
            <p:ph idx="1"/>
          </p:nvPr>
        </p:nvSpPr>
        <p:spPr/>
        <p:txBody>
          <a:bodyPr/>
          <a:lstStyle/>
          <a:p>
            <a:r>
              <a:rPr lang="en-US" dirty="0" smtClean="0"/>
              <a:t>Overview of the Public Assistance (PA) Program</a:t>
            </a:r>
          </a:p>
          <a:p>
            <a:r>
              <a:rPr lang="en-US" dirty="0" smtClean="0"/>
              <a:t>Describe the PA process</a:t>
            </a:r>
          </a:p>
          <a:p>
            <a:r>
              <a:rPr lang="en-US" dirty="0" smtClean="0"/>
              <a:t>Answer general eligibility questions</a:t>
            </a:r>
          </a:p>
          <a:p>
            <a:pPr lvl="1"/>
            <a:r>
              <a:rPr lang="en-US" dirty="0" smtClean="0"/>
              <a:t>Specific eligibility questions must be answered by FEMA during project development </a:t>
            </a:r>
          </a:p>
          <a:p>
            <a:r>
              <a:rPr lang="en-US" dirty="0" smtClean="0"/>
              <a:t>Reference Material</a:t>
            </a:r>
          </a:p>
        </p:txBody>
      </p:sp>
    </p:spTree>
    <p:extLst>
      <p:ext uri="{BB962C8B-B14F-4D97-AF65-F5344CB8AC3E}">
        <p14:creationId xmlns:p14="http://schemas.microsoft.com/office/powerpoint/2010/main" val="3001424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152400" y="304800"/>
            <a:ext cx="6584820" cy="1112838"/>
          </a:xfrm>
        </p:spPr>
        <p:txBody>
          <a:bodyPr anchor="t">
            <a:normAutofit fontScale="90000"/>
          </a:bodyPr>
          <a:lstStyle/>
          <a:p>
            <a:pPr>
              <a:lnSpc>
                <a:spcPct val="85000"/>
              </a:lnSpc>
            </a:pPr>
            <a:r>
              <a:rPr lang="en-US" altLang="en-US" dirty="0" smtClean="0"/>
              <a:t>Emergency Work:</a:t>
            </a:r>
            <a:br>
              <a:rPr lang="en-US" altLang="en-US" dirty="0" smtClean="0"/>
            </a:br>
            <a:r>
              <a:rPr lang="en-US" altLang="en-US" dirty="0" smtClean="0">
                <a:latin typeface="Arial" charset="0"/>
              </a:rPr>
              <a:t>Category </a:t>
            </a:r>
            <a:r>
              <a:rPr lang="en-US" altLang="en-US" dirty="0">
                <a:latin typeface="Arial" charset="0"/>
              </a:rPr>
              <a:t>B – Emergency Protective Measures</a:t>
            </a:r>
            <a:r>
              <a:rPr lang="en-US" altLang="en-US" dirty="0">
                <a:solidFill>
                  <a:srgbClr val="040000"/>
                </a:solidFill>
                <a:latin typeface="Arial" charset="0"/>
              </a:rPr>
              <a:t/>
            </a:r>
            <a:br>
              <a:rPr lang="en-US" altLang="en-US" dirty="0">
                <a:solidFill>
                  <a:srgbClr val="040000"/>
                </a:solidFill>
                <a:latin typeface="Arial" charset="0"/>
              </a:rPr>
            </a:br>
            <a:endParaRPr lang="en-US" altLang="en-US" dirty="0" smtClean="0"/>
          </a:p>
        </p:txBody>
      </p:sp>
      <p:sp>
        <p:nvSpPr>
          <p:cNvPr id="33795" name="Rectangle 4"/>
          <p:cNvSpPr>
            <a:spLocks noGrp="1" noChangeArrowheads="1"/>
          </p:cNvSpPr>
          <p:nvPr>
            <p:ph type="body" sz="half" idx="2"/>
          </p:nvPr>
        </p:nvSpPr>
        <p:spPr>
          <a:xfrm>
            <a:off x="241300" y="1718965"/>
            <a:ext cx="8750300" cy="1633835"/>
          </a:xfrm>
        </p:spPr>
        <p:txBody>
          <a:bodyPr>
            <a:normAutofit fontScale="92500" lnSpcReduction="10000"/>
          </a:bodyPr>
          <a:lstStyle/>
          <a:p>
            <a:pPr marL="0" indent="0" eaLnBrk="1" hangingPunct="1">
              <a:buFont typeface="Wingdings" pitchFamily="2" charset="2"/>
              <a:buNone/>
            </a:pPr>
            <a:r>
              <a:rPr lang="en-US" altLang="en-US" sz="2100" dirty="0" smtClean="0">
                <a:solidFill>
                  <a:schemeClr val="bg1"/>
                </a:solidFill>
              </a:rPr>
              <a:t>Actions taken by an Applicant </a:t>
            </a:r>
            <a:r>
              <a:rPr lang="en-US" altLang="en-US" sz="2100" b="1" dirty="0" smtClean="0">
                <a:solidFill>
                  <a:schemeClr val="bg1"/>
                </a:solidFill>
              </a:rPr>
              <a:t>before, during, and after </a:t>
            </a:r>
            <a:r>
              <a:rPr lang="en-US" altLang="en-US" sz="2100" dirty="0" smtClean="0">
                <a:solidFill>
                  <a:schemeClr val="bg1"/>
                </a:solidFill>
              </a:rPr>
              <a:t>a disaster to eliminate or lessen immediate threats:</a:t>
            </a:r>
          </a:p>
          <a:p>
            <a:pPr marL="571500" indent="-171450"/>
            <a:r>
              <a:rPr lang="en-US" altLang="en-US" sz="2100" dirty="0" smtClean="0"/>
              <a:t>to</a:t>
            </a:r>
            <a:r>
              <a:rPr lang="en-US" altLang="en-US" sz="2100" dirty="0" smtClean="0">
                <a:solidFill>
                  <a:schemeClr val="bg1"/>
                </a:solidFill>
              </a:rPr>
              <a:t> lives, public health, or safety; OR</a:t>
            </a:r>
          </a:p>
          <a:p>
            <a:pPr marL="571500" indent="-171450"/>
            <a:r>
              <a:rPr lang="en-US" altLang="en-US" sz="2100" dirty="0" smtClean="0">
                <a:solidFill>
                  <a:schemeClr val="bg1"/>
                </a:solidFill>
              </a:rPr>
              <a:t>immediate threats of significant additional damage to improved public or private property in a cost-effective manner.</a:t>
            </a:r>
            <a:endParaRPr lang="en-US" altLang="en-US" sz="2800" dirty="0" smtClean="0">
              <a:solidFill>
                <a:schemeClr val="bg1"/>
              </a:solidFill>
            </a:endParaRP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0" y="3429000"/>
            <a:ext cx="4281487" cy="240833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071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381000" y="533400"/>
            <a:ext cx="6280020" cy="1112838"/>
          </a:xfrm>
        </p:spPr>
        <p:txBody>
          <a:bodyPr>
            <a:normAutofit fontScale="90000"/>
          </a:bodyPr>
          <a:lstStyle/>
          <a:p>
            <a:r>
              <a:rPr lang="en-US" altLang="en-US" dirty="0" smtClean="0"/>
              <a:t>Category B – Emergency Protective Measures</a:t>
            </a:r>
            <a:br>
              <a:rPr lang="en-US" altLang="en-US" dirty="0" smtClean="0"/>
            </a:br>
            <a:endParaRPr lang="en-US" altLang="en-US" dirty="0" smtClean="0"/>
          </a:p>
        </p:txBody>
      </p:sp>
      <p:sp>
        <p:nvSpPr>
          <p:cNvPr id="5" name="Text Placeholder 4"/>
          <p:cNvSpPr txBox="1">
            <a:spLocks noGrp="1"/>
          </p:cNvSpPr>
          <p:nvPr>
            <p:ph type="body" sz="half" idx="2"/>
          </p:nvPr>
        </p:nvSpPr>
        <p:spPr>
          <a:xfrm>
            <a:off x="4572000" y="1874837"/>
            <a:ext cx="4267200" cy="4525963"/>
          </a:xfrm>
        </p:spPr>
        <p:txBody>
          <a:bodyPr>
            <a:noAutofit/>
          </a:bodyPr>
          <a:lstStyle/>
          <a:p>
            <a:r>
              <a:rPr lang="en-US" sz="1600" dirty="0" smtClean="0"/>
              <a:t>Demolition of structures</a:t>
            </a:r>
          </a:p>
          <a:p>
            <a:r>
              <a:rPr lang="en-US" sz="1600" dirty="0" smtClean="0"/>
              <a:t>Search and rescue to locate survivors, household pets, and service animals requiring assistance; </a:t>
            </a:r>
          </a:p>
          <a:p>
            <a:r>
              <a:rPr lang="en-US" sz="1600" dirty="0" smtClean="0"/>
              <a:t>Firefighting; </a:t>
            </a:r>
          </a:p>
          <a:p>
            <a:r>
              <a:rPr lang="en-US" sz="1600" dirty="0" smtClean="0"/>
              <a:t>Security, such as barricades, fencing, or law enforcement; </a:t>
            </a:r>
          </a:p>
          <a:p>
            <a:r>
              <a:rPr lang="en-US" sz="1600" dirty="0" smtClean="0"/>
              <a:t>Use or lease of temporary generators for facilities that provide essential community services; </a:t>
            </a:r>
          </a:p>
          <a:p>
            <a:r>
              <a:rPr lang="en-US" sz="1600" dirty="0" smtClean="0"/>
              <a:t>Dissemination of information to the public </a:t>
            </a:r>
          </a:p>
          <a:p>
            <a:r>
              <a:rPr lang="en-US" sz="1600" dirty="0" smtClean="0"/>
              <a:t>Searching to locate and recover human remains; </a:t>
            </a:r>
          </a:p>
          <a:p>
            <a:r>
              <a:rPr lang="en-US" sz="1600" dirty="0" smtClean="0"/>
              <a:t>Storage and interment of unidentified human remains; and </a:t>
            </a:r>
          </a:p>
          <a:p>
            <a:r>
              <a:rPr lang="en-US" sz="1600" dirty="0" smtClean="0"/>
              <a:t>Mass mortuary services. </a:t>
            </a:r>
          </a:p>
        </p:txBody>
      </p:sp>
      <p:sp>
        <p:nvSpPr>
          <p:cNvPr id="4" name="Text Placeholder 3"/>
          <p:cNvSpPr>
            <a:spLocks noGrp="1"/>
          </p:cNvSpPr>
          <p:nvPr>
            <p:ph type="body" sz="quarter" idx="10"/>
          </p:nvPr>
        </p:nvSpPr>
        <p:spPr/>
        <p:txBody>
          <a:bodyPr>
            <a:normAutofit fontScale="62500" lnSpcReduction="20000"/>
          </a:bodyPr>
          <a:lstStyle/>
          <a:p>
            <a:pPr marL="0" indent="0">
              <a:buNone/>
            </a:pPr>
            <a:r>
              <a:rPr lang="en-US" sz="2600" b="1" dirty="0" smtClean="0"/>
              <a:t>Examples of EPM to save lives or protect public health or safety </a:t>
            </a:r>
            <a:r>
              <a:rPr lang="en-US" sz="2200" dirty="0" smtClean="0"/>
              <a:t>(not all inclusive) </a:t>
            </a:r>
            <a:endParaRPr lang="en-US" sz="2200" dirty="0"/>
          </a:p>
          <a:p>
            <a:r>
              <a:rPr lang="en-US" sz="2600" dirty="0"/>
              <a:t>Search &amp; Rescue</a:t>
            </a:r>
          </a:p>
          <a:p>
            <a:r>
              <a:rPr lang="en-US" sz="2600" dirty="0"/>
              <a:t>Transporting and pre-positioning equipment and other resources for response; </a:t>
            </a:r>
          </a:p>
          <a:p>
            <a:r>
              <a:rPr lang="en-US" sz="2600" dirty="0"/>
              <a:t>Flood fighting; </a:t>
            </a:r>
          </a:p>
          <a:p>
            <a:r>
              <a:rPr lang="en-US" sz="2600" dirty="0"/>
              <a:t>EOC-related costs; </a:t>
            </a:r>
          </a:p>
          <a:p>
            <a:r>
              <a:rPr lang="en-US" sz="2600" dirty="0"/>
              <a:t>Emergency access; </a:t>
            </a:r>
          </a:p>
          <a:p>
            <a:r>
              <a:rPr lang="en-US" sz="2600" dirty="0"/>
              <a:t>Supplies and commodities; </a:t>
            </a:r>
          </a:p>
          <a:p>
            <a:r>
              <a:rPr lang="en-US" sz="2600" dirty="0"/>
              <a:t>Medical care and transport; </a:t>
            </a:r>
          </a:p>
          <a:p>
            <a:r>
              <a:rPr lang="en-US" sz="2600" dirty="0"/>
              <a:t>Evacuation and sheltering, including that provided by another State or Tribal government; </a:t>
            </a:r>
          </a:p>
          <a:p>
            <a:r>
              <a:rPr lang="en-US" sz="2600" dirty="0"/>
              <a:t>Childcare; </a:t>
            </a:r>
          </a:p>
          <a:p>
            <a:r>
              <a:rPr lang="en-US" sz="2600" dirty="0"/>
              <a:t>Safety inspections; </a:t>
            </a:r>
          </a:p>
          <a:p>
            <a:r>
              <a:rPr lang="en-US" sz="2600" dirty="0"/>
              <a:t>Animal carcass removal</a:t>
            </a:r>
          </a:p>
          <a:p>
            <a:endParaRPr lang="en-US" dirty="0"/>
          </a:p>
        </p:txBody>
      </p:sp>
    </p:spTree>
    <p:extLst>
      <p:ext uri="{BB962C8B-B14F-4D97-AF65-F5344CB8AC3E}">
        <p14:creationId xmlns:p14="http://schemas.microsoft.com/office/powerpoint/2010/main" val="2322640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normAutofit fontScale="90000"/>
          </a:bodyPr>
          <a:lstStyle/>
          <a:p>
            <a:r>
              <a:rPr lang="en-US" altLang="en-US" dirty="0" smtClean="0"/>
              <a:t>Category B – Emergency Protective Measures</a:t>
            </a:r>
          </a:p>
        </p:txBody>
      </p:sp>
      <p:sp>
        <p:nvSpPr>
          <p:cNvPr id="4" name="Text Placeholder 3"/>
          <p:cNvSpPr>
            <a:spLocks noGrp="1"/>
          </p:cNvSpPr>
          <p:nvPr>
            <p:ph type="body" sz="quarter" idx="10"/>
          </p:nvPr>
        </p:nvSpPr>
        <p:spPr>
          <a:xfrm>
            <a:off x="381000" y="1905000"/>
            <a:ext cx="8534400" cy="4495800"/>
          </a:xfrm>
        </p:spPr>
        <p:txBody>
          <a:bodyPr>
            <a:normAutofit fontScale="62500" lnSpcReduction="20000"/>
          </a:bodyPr>
          <a:lstStyle/>
          <a:p>
            <a:pPr marL="0" indent="0">
              <a:buNone/>
            </a:pPr>
            <a:r>
              <a:rPr lang="en-US" b="1" dirty="0" smtClean="0"/>
              <a:t>Examples of EPM to protect improved property (not all inclusive): </a:t>
            </a:r>
          </a:p>
          <a:p>
            <a:r>
              <a:rPr lang="en-US" dirty="0" smtClean="0"/>
              <a:t>Constructing </a:t>
            </a:r>
            <a:r>
              <a:rPr lang="en-US" dirty="0"/>
              <a:t>emergency berms or temporary levees to provide protection from floodwaters or landslides; </a:t>
            </a:r>
          </a:p>
          <a:p>
            <a:r>
              <a:rPr lang="en-US" dirty="0" smtClean="0"/>
              <a:t>Emergency </a:t>
            </a:r>
            <a:r>
              <a:rPr lang="en-US" dirty="0"/>
              <a:t>repairs necessary to prevent further damage, such as covering a damaged roof to prevent infiltration of rainwater; </a:t>
            </a:r>
          </a:p>
          <a:p>
            <a:r>
              <a:rPr lang="en-US" dirty="0" smtClean="0"/>
              <a:t>Buttressing</a:t>
            </a:r>
            <a:r>
              <a:rPr lang="en-US" dirty="0"/>
              <a:t>, shoring, or bracing facilities to stabilize them or prevent collapse; </a:t>
            </a:r>
          </a:p>
          <a:p>
            <a:r>
              <a:rPr lang="en-US" dirty="0" smtClean="0"/>
              <a:t>Emergency </a:t>
            </a:r>
            <a:r>
              <a:rPr lang="en-US" dirty="0"/>
              <a:t>slope stabilization; </a:t>
            </a:r>
          </a:p>
          <a:p>
            <a:r>
              <a:rPr lang="en-US" dirty="0" smtClean="0"/>
              <a:t>Mold </a:t>
            </a:r>
            <a:r>
              <a:rPr lang="en-US" dirty="0"/>
              <a:t>remediation; </a:t>
            </a:r>
          </a:p>
          <a:p>
            <a:r>
              <a:rPr lang="en-US" dirty="0" smtClean="0"/>
              <a:t>Removal </a:t>
            </a:r>
            <a:r>
              <a:rPr lang="en-US" dirty="0"/>
              <a:t>and storage of contents from eligible facilities for the purpose of minimizing additional damage; </a:t>
            </a:r>
          </a:p>
          <a:p>
            <a:r>
              <a:rPr lang="en-US" dirty="0" smtClean="0"/>
              <a:t>Extracting </a:t>
            </a:r>
            <a:r>
              <a:rPr lang="en-US" dirty="0"/>
              <a:t>water and clearing mud, silt, or other accumulated debris from eligible facilities if the work is conducted expeditiously for the purpose of addressing an immediate </a:t>
            </a:r>
            <a:r>
              <a:rPr lang="en-US" dirty="0" smtClean="0"/>
              <a:t>threat</a:t>
            </a:r>
          </a:p>
          <a:p>
            <a:r>
              <a:rPr lang="en-US" dirty="0" smtClean="0"/>
              <a:t>Taking </a:t>
            </a:r>
            <a:r>
              <a:rPr lang="en-US" dirty="0"/>
              <a:t>actions to save the lives of animals that are eligible for replacement </a:t>
            </a:r>
          </a:p>
        </p:txBody>
      </p:sp>
    </p:spTree>
    <p:extLst>
      <p:ext uri="{BB962C8B-B14F-4D97-AF65-F5344CB8AC3E}">
        <p14:creationId xmlns:p14="http://schemas.microsoft.com/office/powerpoint/2010/main" val="2421871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Category B – EPM</a:t>
            </a:r>
            <a:br>
              <a:rPr lang="en-US" dirty="0" smtClean="0"/>
            </a:br>
            <a:r>
              <a:rPr lang="en-US" dirty="0" smtClean="0"/>
              <a:t>Emergency Access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When incident causes damage or debris blockage to access routes to an essential community service or to community with survivors</a:t>
            </a:r>
          </a:p>
          <a:p>
            <a:pPr lvl="1"/>
            <a:r>
              <a:rPr lang="en-US" dirty="0" smtClean="0"/>
              <a:t>Work related to providing access is eligible, such as:</a:t>
            </a:r>
          </a:p>
          <a:p>
            <a:pPr lvl="2"/>
            <a:r>
              <a:rPr lang="en-US" dirty="0" smtClean="0"/>
              <a:t>Clearing debris from access facility</a:t>
            </a:r>
          </a:p>
          <a:p>
            <a:pPr lvl="2"/>
            <a:r>
              <a:rPr lang="en-US" dirty="0" smtClean="0"/>
              <a:t>Conducting emergency repairs to an access facility (i.e. road or bridge)</a:t>
            </a:r>
          </a:p>
          <a:p>
            <a:pPr lvl="1"/>
            <a:r>
              <a:rPr lang="en-US" dirty="0" smtClean="0"/>
              <a:t>Eligible work is limited to necessary for access to remain passable</a:t>
            </a:r>
          </a:p>
        </p:txBody>
      </p:sp>
    </p:spTree>
    <p:extLst>
      <p:ext uri="{BB962C8B-B14F-4D97-AF65-F5344CB8AC3E}">
        <p14:creationId xmlns:p14="http://schemas.microsoft.com/office/powerpoint/2010/main" val="132976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Category B – EPM</a:t>
            </a:r>
            <a:br>
              <a:rPr lang="en-US" dirty="0" smtClean="0"/>
            </a:br>
            <a:r>
              <a:rPr lang="en-US" dirty="0" smtClean="0"/>
              <a:t>Emergency Access</a:t>
            </a:r>
            <a:endParaRPr lang="en-US" dirty="0"/>
          </a:p>
        </p:txBody>
      </p:sp>
      <p:sp>
        <p:nvSpPr>
          <p:cNvPr id="5" name="Content Placeholder 4"/>
          <p:cNvSpPr>
            <a:spLocks noGrp="1"/>
          </p:cNvSpPr>
          <p:nvPr>
            <p:ph idx="1"/>
          </p:nvPr>
        </p:nvSpPr>
        <p:spPr/>
        <p:txBody>
          <a:bodyPr>
            <a:normAutofit fontScale="85000" lnSpcReduction="10000"/>
          </a:bodyPr>
          <a:lstStyle/>
          <a:p>
            <a:r>
              <a:rPr lang="en-US" dirty="0"/>
              <a:t>Emergency repairs to privately-owned roads, including those within gated communities, are eligible only when all of the following conditions are met: </a:t>
            </a:r>
          </a:p>
          <a:p>
            <a:pPr lvl="1"/>
            <a:r>
              <a:rPr lang="en-US" dirty="0" smtClean="0"/>
              <a:t>There </a:t>
            </a:r>
            <a:r>
              <a:rPr lang="en-US" dirty="0"/>
              <a:t>is no other access point; </a:t>
            </a:r>
          </a:p>
          <a:p>
            <a:pPr lvl="1"/>
            <a:r>
              <a:rPr lang="en-US" dirty="0" smtClean="0"/>
              <a:t>Repair </a:t>
            </a:r>
            <a:r>
              <a:rPr lang="en-US" dirty="0"/>
              <a:t>of the damage economically eliminates the need for temporary housing; and </a:t>
            </a:r>
          </a:p>
          <a:p>
            <a:pPr lvl="1"/>
            <a:r>
              <a:rPr lang="en-US" dirty="0" smtClean="0"/>
              <a:t>The </a:t>
            </a:r>
            <a:r>
              <a:rPr lang="en-US" dirty="0"/>
              <a:t>Applicant completes all legal processes and obtains rights-of-entry and agreements to indemnify and hold harmless the Federal Government. </a:t>
            </a:r>
          </a:p>
          <a:p>
            <a:endParaRPr lang="en-US" dirty="0" smtClean="0"/>
          </a:p>
        </p:txBody>
      </p:sp>
    </p:spTree>
    <p:extLst>
      <p:ext uri="{BB962C8B-B14F-4D97-AF65-F5344CB8AC3E}">
        <p14:creationId xmlns:p14="http://schemas.microsoft.com/office/powerpoint/2010/main" val="1919002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7"/>
          <p:cNvSpPr>
            <a:spLocks noGrp="1" noChangeArrowheads="1"/>
          </p:cNvSpPr>
          <p:nvPr>
            <p:ph type="title"/>
          </p:nvPr>
        </p:nvSpPr>
        <p:spPr>
          <a:noFill/>
        </p:spPr>
        <p:txBody>
          <a:bodyPr anchor="t"/>
          <a:lstStyle/>
          <a:p>
            <a:pPr eaLnBrk="1" hangingPunct="1">
              <a:lnSpc>
                <a:spcPct val="85000"/>
              </a:lnSpc>
            </a:pPr>
            <a:r>
              <a:rPr lang="en-US" altLang="en-US" dirty="0" smtClean="0"/>
              <a:t>Permanent Work:</a:t>
            </a:r>
            <a:br>
              <a:rPr lang="en-US" altLang="en-US" dirty="0" smtClean="0"/>
            </a:br>
            <a:r>
              <a:rPr lang="en-US" altLang="en-US" dirty="0" smtClean="0"/>
              <a:t>Categories C-G</a:t>
            </a:r>
          </a:p>
        </p:txBody>
      </p:sp>
      <p:sp>
        <p:nvSpPr>
          <p:cNvPr id="37891" name="Rectangle 1026"/>
          <p:cNvSpPr>
            <a:spLocks noGrp="1" noChangeArrowheads="1"/>
          </p:cNvSpPr>
          <p:nvPr>
            <p:ph type="body" sz="half" idx="2"/>
          </p:nvPr>
        </p:nvSpPr>
        <p:spPr>
          <a:xfrm>
            <a:off x="457200" y="1985387"/>
            <a:ext cx="8229600" cy="4191000"/>
          </a:xfrm>
        </p:spPr>
        <p:txBody>
          <a:bodyPr>
            <a:normAutofit/>
          </a:bodyPr>
          <a:lstStyle/>
          <a:p>
            <a:pPr marL="173038" indent="-173038" eaLnBrk="1" hangingPunct="1">
              <a:buFont typeface="Wingdings" pitchFamily="2" charset="2"/>
              <a:buNone/>
            </a:pPr>
            <a:r>
              <a:rPr lang="en-US" altLang="en-US" dirty="0" smtClean="0">
                <a:solidFill>
                  <a:schemeClr val="bg1"/>
                </a:solidFill>
              </a:rPr>
              <a:t>Eligible permanent work: </a:t>
            </a:r>
          </a:p>
          <a:p>
            <a:pPr marL="173038" indent="-173038" eaLnBrk="1" hangingPunct="1">
              <a:buFont typeface="Wingdings" pitchFamily="2" charset="2"/>
              <a:buNone/>
            </a:pPr>
            <a:endParaRPr lang="en-US" altLang="en-US" sz="1500" dirty="0" smtClean="0">
              <a:solidFill>
                <a:schemeClr val="bg1"/>
              </a:solidFill>
            </a:endParaRPr>
          </a:p>
          <a:p>
            <a:pPr lvl="1" eaLnBrk="1" hangingPunct="1">
              <a:buFont typeface="Wingdings" panose="05000000000000000000" pitchFamily="2" charset="2"/>
              <a:buChar char="ü"/>
            </a:pPr>
            <a:r>
              <a:rPr lang="en-US" altLang="en-US" sz="2200" dirty="0" smtClean="0">
                <a:solidFill>
                  <a:schemeClr val="bg1"/>
                </a:solidFill>
              </a:rPr>
              <a:t>Must restore to pre-disaster design (size and capacity) and function in accordance with applicable codes and standards</a:t>
            </a:r>
          </a:p>
          <a:p>
            <a:pPr lvl="1" eaLnBrk="1" hangingPunct="1">
              <a:buFont typeface="Wingdings" panose="05000000000000000000" pitchFamily="2" charset="2"/>
              <a:buChar char="ü"/>
            </a:pPr>
            <a:r>
              <a:rPr lang="en-US" altLang="en-US" sz="2200" dirty="0" smtClean="0">
                <a:solidFill>
                  <a:schemeClr val="bg1"/>
                </a:solidFill>
              </a:rPr>
              <a:t>Must be required as a result of the disaster</a:t>
            </a:r>
          </a:p>
          <a:p>
            <a:pPr lvl="1" eaLnBrk="1" hangingPunct="1">
              <a:buFont typeface="Wingdings" panose="05000000000000000000" pitchFamily="2" charset="2"/>
              <a:buChar char="ü"/>
            </a:pPr>
            <a:r>
              <a:rPr lang="en-US" altLang="en-US" sz="2200" dirty="0" smtClean="0">
                <a:solidFill>
                  <a:schemeClr val="bg1"/>
                </a:solidFill>
              </a:rPr>
              <a:t>Should include cost effective hazard mitigation measures when possible (406 Mitigation)</a:t>
            </a:r>
          </a:p>
        </p:txBody>
      </p:sp>
    </p:spTree>
    <p:extLst>
      <p:ext uri="{BB962C8B-B14F-4D97-AF65-F5344CB8AC3E}">
        <p14:creationId xmlns:p14="http://schemas.microsoft.com/office/powerpoint/2010/main" val="1086698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t>
            </a:r>
            <a:r>
              <a:rPr lang="en-US" dirty="0"/>
              <a:t>T</a:t>
            </a:r>
            <a:r>
              <a:rPr lang="en-US" dirty="0" smtClean="0"/>
              <a:t>hat Impact Permanent Work Projects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altLang="en-US" dirty="0" smtClean="0">
                <a:solidFill>
                  <a:schemeClr val="bg1"/>
                </a:solidFill>
              </a:rPr>
              <a:t>Elements that </a:t>
            </a:r>
            <a:r>
              <a:rPr lang="en-US" altLang="en-US" dirty="0">
                <a:solidFill>
                  <a:schemeClr val="bg1"/>
                </a:solidFill>
              </a:rPr>
              <a:t>may affect the scope of work and funding of a project include:</a:t>
            </a:r>
            <a:endParaRPr lang="en-US" dirty="0" smtClean="0"/>
          </a:p>
          <a:p>
            <a:r>
              <a:rPr lang="en-US" dirty="0" smtClean="0"/>
              <a:t>Special Considerations</a:t>
            </a:r>
          </a:p>
          <a:p>
            <a:pPr lvl="1"/>
            <a:r>
              <a:rPr lang="en-US" dirty="0" smtClean="0"/>
              <a:t>EHP</a:t>
            </a:r>
          </a:p>
          <a:p>
            <a:pPr lvl="1"/>
            <a:r>
              <a:rPr lang="en-US" dirty="0" smtClean="0"/>
              <a:t>Insurance</a:t>
            </a:r>
          </a:p>
          <a:p>
            <a:pPr lvl="1"/>
            <a:r>
              <a:rPr lang="en-US" dirty="0" smtClean="0"/>
              <a:t>Floodplain Management</a:t>
            </a:r>
          </a:p>
          <a:p>
            <a:pPr lvl="1"/>
            <a:r>
              <a:rPr lang="en-US" dirty="0" smtClean="0"/>
              <a:t>Hazard Mitigation</a:t>
            </a:r>
            <a:endParaRPr lang="en-US" dirty="0"/>
          </a:p>
          <a:p>
            <a:r>
              <a:rPr lang="en-US" dirty="0" smtClean="0"/>
              <a:t>Capped Costs</a:t>
            </a:r>
          </a:p>
          <a:p>
            <a:pPr lvl="1"/>
            <a:r>
              <a:rPr lang="en-US" dirty="0" smtClean="0"/>
              <a:t>Alternative Project</a:t>
            </a:r>
          </a:p>
          <a:p>
            <a:pPr lvl="1"/>
            <a:r>
              <a:rPr lang="en-US" dirty="0" smtClean="0"/>
              <a:t>Improved Projects </a:t>
            </a:r>
          </a:p>
          <a:p>
            <a:pPr lvl="1"/>
            <a:r>
              <a:rPr lang="en-US" dirty="0" smtClean="0"/>
              <a:t>Alternate Projects</a:t>
            </a:r>
            <a:endParaRPr lang="en-US" sz="1600" dirty="0" smtClean="0"/>
          </a:p>
          <a:p>
            <a:r>
              <a:rPr lang="en-US" dirty="0" smtClean="0"/>
              <a:t>Pilot Programs </a:t>
            </a:r>
            <a:r>
              <a:rPr lang="en-US" sz="2000" i="1" dirty="0" smtClean="0"/>
              <a:t>(Alternative Procedures)</a:t>
            </a:r>
            <a:endParaRPr lang="en-US" sz="2000" dirty="0"/>
          </a:p>
        </p:txBody>
      </p:sp>
    </p:spTree>
    <p:extLst>
      <p:ext uri="{BB962C8B-B14F-4D97-AF65-F5344CB8AC3E}">
        <p14:creationId xmlns:p14="http://schemas.microsoft.com/office/powerpoint/2010/main" val="204938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and Historic Preservation (EHP)</a:t>
            </a:r>
            <a:endParaRPr lang="en-US" dirty="0"/>
          </a:p>
        </p:txBody>
      </p:sp>
      <p:sp>
        <p:nvSpPr>
          <p:cNvPr id="70659" name="Rectangle 4"/>
          <p:cNvSpPr>
            <a:spLocks noGrp="1" noChangeArrowheads="1"/>
          </p:cNvSpPr>
          <p:nvPr>
            <p:ph type="body" sz="half" idx="2"/>
          </p:nvPr>
        </p:nvSpPr>
        <p:spPr>
          <a:xfrm>
            <a:off x="457200" y="1985387"/>
            <a:ext cx="8229600" cy="4191000"/>
          </a:xfrm>
        </p:spPr>
        <p:txBody>
          <a:bodyPr>
            <a:normAutofit fontScale="85000" lnSpcReduction="20000"/>
          </a:bodyPr>
          <a:lstStyle/>
          <a:p>
            <a:pPr eaLnBrk="1" hangingPunct="1">
              <a:lnSpc>
                <a:spcPct val="110000"/>
              </a:lnSpc>
              <a:spcBef>
                <a:spcPts val="0"/>
              </a:spcBef>
              <a:spcAft>
                <a:spcPts val="600"/>
              </a:spcAft>
            </a:pPr>
            <a:r>
              <a:rPr lang="en-US" altLang="en-US" sz="2000" dirty="0" smtClean="0">
                <a:solidFill>
                  <a:schemeClr val="bg1"/>
                </a:solidFill>
              </a:rPr>
              <a:t>Several statutes, Executive Orders (EO), and regulations establish requirements to protect the environment and preserve the Nation’s historic and prehistoric resources.  </a:t>
            </a:r>
          </a:p>
          <a:p>
            <a:pPr>
              <a:lnSpc>
                <a:spcPct val="110000"/>
              </a:lnSpc>
              <a:spcBef>
                <a:spcPts val="0"/>
              </a:spcBef>
              <a:spcAft>
                <a:spcPts val="600"/>
              </a:spcAft>
            </a:pPr>
            <a:r>
              <a:rPr lang="en-US" altLang="en-US" sz="2000" dirty="0" smtClean="0"/>
              <a:t>Applicants need </a:t>
            </a:r>
            <a:r>
              <a:rPr lang="en-US" altLang="en-US" sz="2000" dirty="0"/>
              <a:t>to make every effort to afford FEMA the opportunity to perform EHP reviews prior to starting any work that has potential to impact the environment or historic properties, including archaeological resources</a:t>
            </a:r>
            <a:r>
              <a:rPr lang="en-US" altLang="en-US" sz="2000" dirty="0" smtClean="0"/>
              <a:t>.</a:t>
            </a:r>
          </a:p>
          <a:p>
            <a:pPr lvl="1">
              <a:lnSpc>
                <a:spcPct val="110000"/>
              </a:lnSpc>
              <a:spcBef>
                <a:spcPts val="0"/>
              </a:spcBef>
              <a:spcAft>
                <a:spcPts val="600"/>
              </a:spcAft>
            </a:pPr>
            <a:r>
              <a:rPr lang="en-US" altLang="en-US" sz="1600" dirty="0"/>
              <a:t>If the Applicant starts this work prior to FEMA’s completion of the EHP review, it jeopardizes PA funding for the entire project</a:t>
            </a:r>
            <a:endParaRPr lang="en-US" altLang="en-US" sz="1600" dirty="0" smtClean="0"/>
          </a:p>
          <a:p>
            <a:pPr>
              <a:lnSpc>
                <a:spcPct val="110000"/>
              </a:lnSpc>
              <a:spcBef>
                <a:spcPts val="0"/>
              </a:spcBef>
              <a:spcAft>
                <a:spcPts val="600"/>
              </a:spcAft>
            </a:pPr>
            <a:r>
              <a:rPr lang="en-US" altLang="en-US" sz="2000" dirty="0"/>
              <a:t>FEMA may be required to consult with Federal, State, Territorial, and Tribal government resource agencies before the Applicant begins work</a:t>
            </a:r>
            <a:r>
              <a:rPr lang="en-US" altLang="en-US" sz="2000" dirty="0" smtClean="0"/>
              <a:t>.</a:t>
            </a:r>
          </a:p>
          <a:p>
            <a:pPr lvl="1">
              <a:lnSpc>
                <a:spcPct val="110000"/>
              </a:lnSpc>
              <a:spcBef>
                <a:spcPts val="0"/>
              </a:spcBef>
              <a:spcAft>
                <a:spcPts val="600"/>
              </a:spcAft>
            </a:pPr>
            <a:r>
              <a:rPr lang="en-US" altLang="en-US" sz="1600" dirty="0" smtClean="0"/>
              <a:t>USFWS, USACE, SHPO, DES, etc.</a:t>
            </a:r>
            <a:endParaRPr lang="en-US" altLang="en-US" sz="1600" dirty="0" smtClean="0">
              <a:solidFill>
                <a:schemeClr val="bg1"/>
              </a:solidFill>
            </a:endParaRPr>
          </a:p>
          <a:p>
            <a:pPr eaLnBrk="1" hangingPunct="1">
              <a:lnSpc>
                <a:spcPct val="110000"/>
              </a:lnSpc>
              <a:spcBef>
                <a:spcPts val="0"/>
              </a:spcBef>
              <a:spcAft>
                <a:spcPts val="600"/>
              </a:spcAft>
            </a:pPr>
            <a:r>
              <a:rPr lang="en-US" altLang="en-US" sz="2000" dirty="0" smtClean="0">
                <a:solidFill>
                  <a:schemeClr val="bg1"/>
                </a:solidFill>
              </a:rPr>
              <a:t>The Applicant is responsible for complying with applicable Federal, State, Territorial, or Tribal EHP laws even if FEMA is not providing PA funding for all of the work.  </a:t>
            </a:r>
          </a:p>
        </p:txBody>
      </p:sp>
    </p:spTree>
    <p:extLst>
      <p:ext uri="{BB962C8B-B14F-4D97-AF65-F5344CB8AC3E}">
        <p14:creationId xmlns:p14="http://schemas.microsoft.com/office/powerpoint/2010/main" val="1620965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Insurance</a:t>
            </a:r>
            <a:endParaRPr lang="en-US" dirty="0"/>
          </a:p>
        </p:txBody>
      </p:sp>
      <p:sp>
        <p:nvSpPr>
          <p:cNvPr id="23555" name="Rectangle 2"/>
          <p:cNvSpPr>
            <a:spLocks noGrp="1" noChangeArrowheads="1"/>
          </p:cNvSpPr>
          <p:nvPr>
            <p:ph type="body" sz="half" idx="2"/>
          </p:nvPr>
        </p:nvSpPr>
        <p:spPr>
          <a:xfrm>
            <a:off x="457200" y="1985387"/>
            <a:ext cx="8229600" cy="4191000"/>
          </a:xfrm>
          <a:extLst/>
        </p:spPr>
        <p:txBody>
          <a:bodyPr rtlCol="0">
            <a:normAutofit fontScale="55000" lnSpcReduction="20000"/>
          </a:bodyPr>
          <a:lstStyle/>
          <a:p>
            <a:pPr marL="173038" indent="-173038" eaLnBrk="1" fontAlgn="auto" hangingPunct="1">
              <a:lnSpc>
                <a:spcPct val="120000"/>
              </a:lnSpc>
              <a:spcBef>
                <a:spcPts val="0"/>
              </a:spcBef>
              <a:spcAft>
                <a:spcPts val="600"/>
              </a:spcAft>
              <a:buFont typeface="Arial" panose="020B0604020202020204" pitchFamily="34" charset="0"/>
              <a:buChar char="•"/>
              <a:defRPr/>
            </a:pPr>
            <a:r>
              <a:rPr lang="en-US" altLang="en-US" dirty="0" smtClean="0">
                <a:solidFill>
                  <a:schemeClr val="bg1"/>
                </a:solidFill>
              </a:rPr>
              <a:t>Actual or anticipated insurance proceeds will be deducted from the eligible project costs for facilities that are insured.</a:t>
            </a:r>
          </a:p>
          <a:p>
            <a:pPr marL="173038" indent="-173038">
              <a:lnSpc>
                <a:spcPct val="120000"/>
              </a:lnSpc>
              <a:spcBef>
                <a:spcPts val="0"/>
              </a:spcBef>
              <a:spcAft>
                <a:spcPts val="600"/>
              </a:spcAft>
              <a:defRPr/>
            </a:pPr>
            <a:r>
              <a:rPr lang="en-US" dirty="0"/>
              <a:t>Applicants that receive PA funding for permanent work to replace, repair, reconstruct, or construct a facility must obtain and maintain insurance to protect the facility against future loss. </a:t>
            </a:r>
            <a:endParaRPr lang="en-US" dirty="0" smtClean="0"/>
          </a:p>
          <a:p>
            <a:pPr marL="573088" lvl="1" indent="-173038">
              <a:lnSpc>
                <a:spcPct val="120000"/>
              </a:lnSpc>
              <a:spcBef>
                <a:spcPts val="0"/>
              </a:spcBef>
              <a:spcAft>
                <a:spcPts val="600"/>
              </a:spcAft>
              <a:defRPr/>
            </a:pPr>
            <a:r>
              <a:rPr lang="en-US" dirty="0"/>
              <a:t>If the Applicant does not maintain the required insurance from a previous disaster, then the facility is ineligible for PA funding in a subsequent disaster, regardless of the hazard(s) that caused the damage</a:t>
            </a:r>
            <a:endParaRPr lang="en-US" dirty="0" smtClean="0"/>
          </a:p>
          <a:p>
            <a:pPr marL="173038" indent="-173038">
              <a:lnSpc>
                <a:spcPct val="120000"/>
              </a:lnSpc>
              <a:spcBef>
                <a:spcPts val="0"/>
              </a:spcBef>
              <a:spcAft>
                <a:spcPts val="600"/>
              </a:spcAft>
              <a:defRPr/>
            </a:pPr>
            <a:r>
              <a:rPr lang="en-US" altLang="en-US" dirty="0" smtClean="0">
                <a:solidFill>
                  <a:schemeClr val="bg1"/>
                </a:solidFill>
              </a:rPr>
              <a:t>For flood damaged facilities located within a Special Flood Hazard Area that are not covered by flood insurance, Federal assistance will be reduced by the maximum flood insurance proceeds that would have been payable had the facility been insured.</a:t>
            </a:r>
          </a:p>
        </p:txBody>
      </p:sp>
    </p:spTree>
    <p:extLst>
      <p:ext uri="{BB962C8B-B14F-4D97-AF65-F5344CB8AC3E}">
        <p14:creationId xmlns:p14="http://schemas.microsoft.com/office/powerpoint/2010/main" val="1951816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Floodplain Management</a:t>
            </a:r>
            <a:endParaRPr lang="en-US" dirty="0"/>
          </a:p>
        </p:txBody>
      </p:sp>
      <p:sp>
        <p:nvSpPr>
          <p:cNvPr id="66563" name="Rectangle 3"/>
          <p:cNvSpPr>
            <a:spLocks noGrp="1" noChangeArrowheads="1"/>
          </p:cNvSpPr>
          <p:nvPr>
            <p:ph type="body" sz="half" idx="2"/>
          </p:nvPr>
        </p:nvSpPr>
        <p:spPr>
          <a:xfrm>
            <a:off x="457200" y="1985387"/>
            <a:ext cx="3976687" cy="4191000"/>
          </a:xfrm>
        </p:spPr>
        <p:txBody>
          <a:bodyPr/>
          <a:lstStyle/>
          <a:p>
            <a:pPr marL="0" indent="0" eaLnBrk="1" hangingPunct="1">
              <a:buFont typeface="Wingdings" pitchFamily="2" charset="2"/>
              <a:buNone/>
            </a:pPr>
            <a:r>
              <a:rPr lang="en-US" altLang="en-US" sz="2000" dirty="0" smtClean="0">
                <a:solidFill>
                  <a:schemeClr val="bg1"/>
                </a:solidFill>
              </a:rPr>
              <a:t>Any project within or affecting the floodplain must be reviewed to ensure that it meets the requirements of the Executive Orders on Floodplain Management and the Protection of Wetlands.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2500" r="9167"/>
          <a:stretch/>
        </p:blipFill>
        <p:spPr>
          <a:xfrm>
            <a:off x="4433887" y="2447739"/>
            <a:ext cx="4555718" cy="3266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5701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a:xfrm>
            <a:off x="228600" y="1752600"/>
            <a:ext cx="8839200" cy="4495800"/>
          </a:xfrm>
        </p:spPr>
        <p:txBody>
          <a:bodyPr>
            <a:normAutofit/>
          </a:bodyPr>
          <a:lstStyle/>
          <a:p>
            <a:pPr>
              <a:spcBef>
                <a:spcPts val="1200"/>
              </a:spcBef>
            </a:pPr>
            <a:r>
              <a:rPr lang="en-US" sz="2800" dirty="0" smtClean="0"/>
              <a:t>Major Disaster Declaration Granted</a:t>
            </a:r>
          </a:p>
          <a:p>
            <a:pPr>
              <a:spcBef>
                <a:spcPts val="1200"/>
              </a:spcBef>
            </a:pPr>
            <a:r>
              <a:rPr lang="en-US" sz="2800" dirty="0"/>
              <a:t>Explanation of Public </a:t>
            </a:r>
            <a:r>
              <a:rPr lang="en-US" sz="2800" dirty="0" smtClean="0"/>
              <a:t>Assistance (PA) </a:t>
            </a:r>
            <a:r>
              <a:rPr lang="en-US" sz="2800" dirty="0"/>
              <a:t>Program</a:t>
            </a:r>
          </a:p>
          <a:p>
            <a:pPr>
              <a:spcBef>
                <a:spcPts val="1200"/>
              </a:spcBef>
            </a:pPr>
            <a:r>
              <a:rPr lang="en-US" sz="2800" dirty="0" smtClean="0"/>
              <a:t>Eligibility </a:t>
            </a:r>
          </a:p>
          <a:p>
            <a:pPr>
              <a:spcBef>
                <a:spcPts val="1200"/>
              </a:spcBef>
            </a:pPr>
            <a:r>
              <a:rPr lang="en-US" sz="2800" dirty="0"/>
              <a:t>How To Apply</a:t>
            </a:r>
          </a:p>
          <a:p>
            <a:pPr>
              <a:spcBef>
                <a:spcPts val="1200"/>
              </a:spcBef>
            </a:pPr>
            <a:r>
              <a:rPr lang="en-US" sz="2800" dirty="0" smtClean="0"/>
              <a:t>Project Considerations</a:t>
            </a:r>
          </a:p>
          <a:p>
            <a:pPr>
              <a:spcBef>
                <a:spcPts val="1200"/>
              </a:spcBef>
            </a:pPr>
            <a:r>
              <a:rPr lang="en-US" sz="2800" dirty="0" smtClean="0"/>
              <a:t>Applicant Next Steps</a:t>
            </a:r>
          </a:p>
          <a:p>
            <a:pPr>
              <a:spcBef>
                <a:spcPts val="1200"/>
              </a:spcBef>
            </a:pPr>
            <a:r>
              <a:rPr lang="en-US" sz="2800" dirty="0" smtClean="0"/>
              <a:t>Q &amp; A</a:t>
            </a:r>
          </a:p>
        </p:txBody>
      </p:sp>
    </p:spTree>
    <p:extLst>
      <p:ext uri="{BB962C8B-B14F-4D97-AF65-F5344CB8AC3E}">
        <p14:creationId xmlns:p14="http://schemas.microsoft.com/office/powerpoint/2010/main" val="559196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Hazard Mitigation</a:t>
            </a:r>
            <a:endParaRPr lang="en-US" dirty="0"/>
          </a:p>
        </p:txBody>
      </p:sp>
      <p:sp>
        <p:nvSpPr>
          <p:cNvPr id="3" name="Text Placeholder 2"/>
          <p:cNvSpPr>
            <a:spLocks noGrp="1"/>
          </p:cNvSpPr>
          <p:nvPr>
            <p:ph type="body" sz="half" idx="2"/>
          </p:nvPr>
        </p:nvSpPr>
        <p:spPr>
          <a:xfrm>
            <a:off x="4572000" y="1874837"/>
            <a:ext cx="4343400" cy="4525963"/>
          </a:xfrm>
        </p:spPr>
        <p:txBody>
          <a:bodyPr>
            <a:normAutofit/>
          </a:bodyPr>
          <a:lstStyle/>
          <a:p>
            <a:pPr marL="0" indent="0" algn="ctr">
              <a:buNone/>
            </a:pPr>
            <a:r>
              <a:rPr lang="en-US" b="1" dirty="0" smtClean="0"/>
              <a:t>404 </a:t>
            </a:r>
            <a:r>
              <a:rPr lang="en-US" dirty="0" smtClean="0"/>
              <a:t>(</a:t>
            </a:r>
            <a:r>
              <a:rPr lang="en-US" i="1" dirty="0" smtClean="0"/>
              <a:t>HSEM SHMO</a:t>
            </a:r>
            <a:r>
              <a:rPr lang="en-US" dirty="0" smtClean="0"/>
              <a:t>)</a:t>
            </a:r>
          </a:p>
          <a:p>
            <a:pPr marL="0" indent="0" algn="ctr">
              <a:buNone/>
            </a:pPr>
            <a:r>
              <a:rPr lang="en-US" u="sng" dirty="0" smtClean="0"/>
              <a:t>HMGP Mitigation</a:t>
            </a:r>
          </a:p>
          <a:p>
            <a:r>
              <a:rPr lang="en-US" sz="2400" dirty="0" smtClean="0"/>
              <a:t>Multi-hazard, statewide mitigation</a:t>
            </a:r>
          </a:p>
          <a:p>
            <a:r>
              <a:rPr lang="en-US" sz="2400" dirty="0" smtClean="0"/>
              <a:t>Funding – available for damaged and non-damaged facilities </a:t>
            </a:r>
          </a:p>
          <a:p>
            <a:r>
              <a:rPr lang="en-US" sz="2400" dirty="0" smtClean="0"/>
              <a:t>Additional 15% of PA obligation per disaster</a:t>
            </a:r>
          </a:p>
          <a:p>
            <a:r>
              <a:rPr lang="en-US" sz="2400" dirty="0" smtClean="0"/>
              <a:t>Competitive Statewide</a:t>
            </a:r>
          </a:p>
          <a:p>
            <a:pPr marL="0" indent="0">
              <a:buNone/>
            </a:pPr>
            <a:endParaRPr lang="en-US" dirty="0"/>
          </a:p>
        </p:txBody>
      </p:sp>
      <p:sp>
        <p:nvSpPr>
          <p:cNvPr id="4" name="Text Placeholder 3"/>
          <p:cNvSpPr>
            <a:spLocks noGrp="1"/>
          </p:cNvSpPr>
          <p:nvPr>
            <p:ph type="body" sz="quarter" idx="10"/>
          </p:nvPr>
        </p:nvSpPr>
        <p:spPr>
          <a:xfrm>
            <a:off x="228600" y="1905000"/>
            <a:ext cx="4191000" cy="4495800"/>
          </a:xfrm>
        </p:spPr>
        <p:txBody>
          <a:bodyPr>
            <a:normAutofit/>
          </a:bodyPr>
          <a:lstStyle/>
          <a:p>
            <a:pPr marL="0" indent="0" algn="ctr">
              <a:buNone/>
            </a:pPr>
            <a:r>
              <a:rPr lang="en-US" b="1" dirty="0" smtClean="0"/>
              <a:t>406 </a:t>
            </a:r>
            <a:r>
              <a:rPr lang="en-US" dirty="0" smtClean="0"/>
              <a:t>(</a:t>
            </a:r>
            <a:r>
              <a:rPr lang="en-US" i="1" dirty="0" smtClean="0"/>
              <a:t>HSEM PA Staff</a:t>
            </a:r>
            <a:r>
              <a:rPr lang="en-US" dirty="0" smtClean="0"/>
              <a:t>)</a:t>
            </a:r>
            <a:endParaRPr lang="en-US" b="1" dirty="0" smtClean="0"/>
          </a:p>
          <a:p>
            <a:pPr marL="0" indent="0" algn="ctr">
              <a:buNone/>
            </a:pPr>
            <a:r>
              <a:rPr lang="en-US" u="sng" dirty="0" smtClean="0"/>
              <a:t>PA Mitigation</a:t>
            </a:r>
          </a:p>
          <a:p>
            <a:r>
              <a:rPr lang="en-US" sz="2400" dirty="0" smtClean="0"/>
              <a:t>Mitigation of incident-caused damage</a:t>
            </a:r>
          </a:p>
          <a:p>
            <a:r>
              <a:rPr lang="en-US" sz="2400" dirty="0" smtClean="0"/>
              <a:t>Funding – available for disaster-damaged facilities only</a:t>
            </a:r>
          </a:p>
          <a:p>
            <a:r>
              <a:rPr lang="en-US" sz="2400" dirty="0" smtClean="0"/>
              <a:t>Part of PA project </a:t>
            </a:r>
          </a:p>
          <a:p>
            <a:endParaRPr lang="en-US" sz="2400" dirty="0"/>
          </a:p>
          <a:p>
            <a:endParaRPr lang="en-US" sz="2400" dirty="0" smtClean="0"/>
          </a:p>
          <a:p>
            <a:endParaRPr lang="en-US" sz="2400" dirty="0"/>
          </a:p>
        </p:txBody>
      </p:sp>
    </p:spTree>
    <p:extLst>
      <p:ext uri="{BB962C8B-B14F-4D97-AF65-F5344CB8AC3E}">
        <p14:creationId xmlns:p14="http://schemas.microsoft.com/office/powerpoint/2010/main" val="3075099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250" b="25416"/>
          <a:stretch/>
        </p:blipFill>
        <p:spPr>
          <a:xfrm>
            <a:off x="457200" y="1828800"/>
            <a:ext cx="38100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dirty="0" smtClean="0"/>
              <a:t>PA Hazard Mitigation (406)</a:t>
            </a:r>
            <a:endParaRPr lang="en-US" dirty="0"/>
          </a:p>
        </p:txBody>
      </p:sp>
      <p:sp>
        <p:nvSpPr>
          <p:cNvPr id="68611" name="Rectangle 4"/>
          <p:cNvSpPr>
            <a:spLocks noGrp="1" noChangeArrowheads="1"/>
          </p:cNvSpPr>
          <p:nvPr>
            <p:ph type="body" sz="half" idx="2"/>
          </p:nvPr>
        </p:nvSpPr>
        <p:spPr>
          <a:xfrm>
            <a:off x="4953000" y="1752600"/>
            <a:ext cx="4038600" cy="4648200"/>
          </a:xfrm>
        </p:spPr>
        <p:txBody>
          <a:bodyPr/>
          <a:lstStyle/>
          <a:p>
            <a:r>
              <a:rPr lang="en-US" altLang="en-US" sz="2000" dirty="0" smtClean="0">
                <a:solidFill>
                  <a:schemeClr val="bg1"/>
                </a:solidFill>
              </a:rPr>
              <a:t>Cost effective measures that reduce or eliminate the potential for similar damages to a facility from a future event of the same type.  </a:t>
            </a:r>
          </a:p>
        </p:txBody>
      </p:sp>
      <p:pic>
        <p:nvPicPr>
          <p:cNvPr id="1028" name="Picture 4" descr="Image result for loon mountain bridge n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8" b="14364"/>
          <a:stretch/>
        </p:blipFill>
        <p:spPr bwMode="auto">
          <a:xfrm>
            <a:off x="212726" y="4253368"/>
            <a:ext cx="4435474" cy="21219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7012" y="3852446"/>
            <a:ext cx="4960012" cy="338554"/>
          </a:xfrm>
          <a:prstGeom prst="rect">
            <a:avLst/>
          </a:prstGeom>
          <a:noFill/>
        </p:spPr>
        <p:txBody>
          <a:bodyPr wrap="none" rtlCol="0">
            <a:spAutoFit/>
          </a:bodyPr>
          <a:lstStyle/>
          <a:p>
            <a:r>
              <a:rPr lang="en-US" sz="1600" i="1" dirty="0" smtClean="0">
                <a:solidFill>
                  <a:schemeClr val="bg1">
                    <a:lumMod val="95000"/>
                  </a:schemeClr>
                </a:solidFill>
              </a:rPr>
              <a:t>Loon Mountain Bridge Replacement –Irene 2011</a:t>
            </a:r>
            <a:endParaRPr lang="en-US" sz="1600" i="1" dirty="0">
              <a:solidFill>
                <a:schemeClr val="bg1">
                  <a:lumMod val="95000"/>
                </a:schemeClr>
              </a:solidFill>
            </a:endParaRPr>
          </a:p>
        </p:txBody>
      </p:sp>
    </p:spTree>
    <p:extLst>
      <p:ext uri="{BB962C8B-B14F-4D97-AF65-F5344CB8AC3E}">
        <p14:creationId xmlns:p14="http://schemas.microsoft.com/office/powerpoint/2010/main" val="2255722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 Hazard Mitigation (406)</a:t>
            </a:r>
            <a:endParaRPr lang="en-US" dirty="0"/>
          </a:p>
        </p:txBody>
      </p:sp>
      <p:sp>
        <p:nvSpPr>
          <p:cNvPr id="68611" name="Rectangle 4"/>
          <p:cNvSpPr>
            <a:spLocks noGrp="1" noChangeArrowheads="1"/>
          </p:cNvSpPr>
          <p:nvPr>
            <p:ph type="body" sz="half" idx="2"/>
          </p:nvPr>
        </p:nvSpPr>
        <p:spPr>
          <a:xfrm>
            <a:off x="304800" y="1752600"/>
            <a:ext cx="8686800" cy="4648200"/>
          </a:xfrm>
        </p:spPr>
        <p:txBody>
          <a:bodyPr/>
          <a:lstStyle/>
          <a:p>
            <a:pPr marL="0" indent="0">
              <a:buNone/>
            </a:pPr>
            <a:r>
              <a:rPr lang="en-US" altLang="en-US" sz="2400" dirty="0"/>
              <a:t>Must be cost-effective via one of the following methods:</a:t>
            </a:r>
          </a:p>
          <a:p>
            <a:pPr lvl="1"/>
            <a:r>
              <a:rPr lang="en-US" altLang="en-US" sz="2000" dirty="0"/>
              <a:t>15% </a:t>
            </a:r>
            <a:r>
              <a:rPr lang="en-US" altLang="en-US" sz="2000" dirty="0" smtClean="0"/>
              <a:t>Rule</a:t>
            </a:r>
          </a:p>
          <a:p>
            <a:pPr lvl="2"/>
            <a:r>
              <a:rPr lang="en-US" altLang="en-US" sz="1600" dirty="0" smtClean="0"/>
              <a:t>Cost </a:t>
            </a:r>
            <a:r>
              <a:rPr lang="en-US" altLang="en-US" sz="1600" dirty="0"/>
              <a:t>for the mitigation measure does not exceed 15 percent of the total eligible </a:t>
            </a:r>
            <a:r>
              <a:rPr lang="en-US" altLang="en-US" sz="1600" dirty="0" smtClean="0"/>
              <a:t>repair cost </a:t>
            </a:r>
            <a:r>
              <a:rPr lang="en-US" altLang="en-US" sz="1600" dirty="0"/>
              <a:t>(prior to any insurance reductions) of the facility or facilities for which </a:t>
            </a:r>
            <a:r>
              <a:rPr lang="en-US" altLang="en-US" sz="1600" dirty="0" smtClean="0"/>
              <a:t>the mitigation </a:t>
            </a:r>
            <a:r>
              <a:rPr lang="en-US" altLang="en-US" sz="1600" dirty="0"/>
              <a:t>measure applies</a:t>
            </a:r>
          </a:p>
          <a:p>
            <a:pPr lvl="1"/>
            <a:r>
              <a:rPr lang="en-US" altLang="en-US" sz="2000" dirty="0" smtClean="0"/>
              <a:t>100</a:t>
            </a:r>
            <a:r>
              <a:rPr lang="en-US" altLang="en-US" sz="2000" dirty="0"/>
              <a:t>% Rule under PAPPG Appendix </a:t>
            </a:r>
            <a:r>
              <a:rPr lang="en-US" altLang="en-US" sz="2000" dirty="0" smtClean="0"/>
              <a:t>J</a:t>
            </a:r>
          </a:p>
          <a:p>
            <a:pPr lvl="2"/>
            <a:r>
              <a:rPr lang="en-US" altLang="en-US" sz="1600" dirty="0" smtClean="0"/>
              <a:t>The proposed mitigation </a:t>
            </a:r>
            <a:r>
              <a:rPr lang="en-US" altLang="en-US" sz="1600" dirty="0"/>
              <a:t>measure is specifically listed in Appendix J: Cost-Effective </a:t>
            </a:r>
            <a:r>
              <a:rPr lang="en-US" altLang="en-US" sz="1600" dirty="0" smtClean="0"/>
              <a:t>Public </a:t>
            </a:r>
            <a:r>
              <a:rPr lang="en-US" altLang="en-US" sz="1600" dirty="0" smtClean="0"/>
              <a:t>Assistance </a:t>
            </a:r>
            <a:r>
              <a:rPr lang="en-US" altLang="en-US" sz="1600" dirty="0"/>
              <a:t>Hazard Mitigation Measures, AND the cost of the mitigation measure </a:t>
            </a:r>
            <a:r>
              <a:rPr lang="en-US" altLang="en-US" sz="1600" dirty="0" smtClean="0"/>
              <a:t>does not </a:t>
            </a:r>
            <a:r>
              <a:rPr lang="en-US" altLang="en-US" sz="1600" dirty="0"/>
              <a:t>exceed 100 percent of the eligible repair cost (prior to any insurance reductions) </a:t>
            </a:r>
            <a:r>
              <a:rPr lang="en-US" altLang="en-US" sz="1600" dirty="0" smtClean="0"/>
              <a:t>of the </a:t>
            </a:r>
            <a:r>
              <a:rPr lang="en-US" altLang="en-US" sz="1600" dirty="0"/>
              <a:t>facility or facilities for which the mitigation measure applies</a:t>
            </a:r>
          </a:p>
          <a:p>
            <a:pPr lvl="1"/>
            <a:r>
              <a:rPr lang="en-US" altLang="en-US" sz="2000" dirty="0" smtClean="0"/>
              <a:t>Benefit </a:t>
            </a:r>
            <a:r>
              <a:rPr lang="en-US" altLang="en-US" sz="2000" dirty="0"/>
              <a:t>Cost Analysis (BCA</a:t>
            </a:r>
            <a:r>
              <a:rPr lang="en-US" altLang="en-US" sz="2000" dirty="0" smtClean="0"/>
              <a:t>)</a:t>
            </a:r>
          </a:p>
          <a:p>
            <a:pPr lvl="2"/>
            <a:r>
              <a:rPr lang="en-US" altLang="en-US" sz="1600" dirty="0"/>
              <a:t>D</a:t>
            </a:r>
            <a:r>
              <a:rPr lang="en-US" altLang="en-US" sz="1600" dirty="0" smtClean="0"/>
              <a:t>emonstrates </a:t>
            </a:r>
            <a:r>
              <a:rPr lang="en-US" altLang="en-US" sz="1600" dirty="0"/>
              <a:t>through an acceptable benefit-cost </a:t>
            </a:r>
            <a:r>
              <a:rPr lang="en-US" altLang="en-US" sz="1600" dirty="0" smtClean="0"/>
              <a:t>analysis (</a:t>
            </a:r>
            <a:r>
              <a:rPr lang="en-US" altLang="en-US" sz="1600" dirty="0"/>
              <a:t>BCA) methodology that the measure is cost-effective</a:t>
            </a:r>
            <a:r>
              <a:rPr lang="en-US" altLang="en-US" sz="1600" dirty="0" smtClean="0"/>
              <a:t>.</a:t>
            </a:r>
            <a:endParaRPr lang="en-US" altLang="en-US" sz="2000" dirty="0" smtClean="0">
              <a:solidFill>
                <a:schemeClr val="bg1"/>
              </a:solidFill>
            </a:endParaRPr>
          </a:p>
        </p:txBody>
      </p:sp>
    </p:spTree>
    <p:extLst>
      <p:ext uri="{BB962C8B-B14F-4D97-AF65-F5344CB8AC3E}">
        <p14:creationId xmlns:p14="http://schemas.microsoft.com/office/powerpoint/2010/main" val="587148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Cost Analysis</a:t>
            </a:r>
            <a:endParaRPr lang="en-US" dirty="0"/>
          </a:p>
        </p:txBody>
      </p:sp>
      <p:sp>
        <p:nvSpPr>
          <p:cNvPr id="3" name="Content Placeholder 2"/>
          <p:cNvSpPr>
            <a:spLocks noGrp="1"/>
          </p:cNvSpPr>
          <p:nvPr>
            <p:ph idx="1"/>
          </p:nvPr>
        </p:nvSpPr>
        <p:spPr/>
        <p:txBody>
          <a:bodyPr>
            <a:normAutofit fontScale="55000" lnSpcReduction="20000"/>
          </a:bodyPr>
          <a:lstStyle/>
          <a:p>
            <a:pPr marL="0" indent="0">
              <a:lnSpc>
                <a:spcPct val="120000"/>
              </a:lnSpc>
              <a:spcBef>
                <a:spcPts val="0"/>
              </a:spcBef>
              <a:spcAft>
                <a:spcPts val="600"/>
              </a:spcAft>
              <a:buNone/>
            </a:pPr>
            <a:r>
              <a:rPr lang="en-US" dirty="0"/>
              <a:t>A BCA is based on a comparison of the total estimated cost for the PA mitigation measure to the total value of expected benefits to society. </a:t>
            </a:r>
            <a:endParaRPr lang="en-US" dirty="0" smtClean="0"/>
          </a:p>
          <a:p>
            <a:pPr marL="0" indent="0">
              <a:lnSpc>
                <a:spcPct val="120000"/>
              </a:lnSpc>
              <a:spcBef>
                <a:spcPts val="0"/>
              </a:spcBef>
              <a:spcAft>
                <a:spcPts val="600"/>
              </a:spcAft>
              <a:buNone/>
            </a:pPr>
            <a:r>
              <a:rPr lang="en-US" dirty="0" smtClean="0"/>
              <a:t>FEMA’s </a:t>
            </a:r>
            <a:r>
              <a:rPr lang="en-US" dirty="0"/>
              <a:t>BCA methodology considers common project benefits, which include reductions in the magnitude or frequency of: </a:t>
            </a:r>
          </a:p>
          <a:p>
            <a:pPr>
              <a:lnSpc>
                <a:spcPct val="120000"/>
              </a:lnSpc>
              <a:spcBef>
                <a:spcPts val="0"/>
              </a:spcBef>
              <a:spcAft>
                <a:spcPts val="600"/>
              </a:spcAft>
            </a:pPr>
            <a:r>
              <a:rPr lang="en-US" dirty="0" smtClean="0"/>
              <a:t>Damage </a:t>
            </a:r>
            <a:r>
              <a:rPr lang="en-US" dirty="0"/>
              <a:t>to the facility and its contents;</a:t>
            </a:r>
          </a:p>
          <a:p>
            <a:pPr>
              <a:lnSpc>
                <a:spcPct val="120000"/>
              </a:lnSpc>
              <a:spcBef>
                <a:spcPts val="0"/>
              </a:spcBef>
              <a:spcAft>
                <a:spcPts val="600"/>
              </a:spcAft>
            </a:pPr>
            <a:r>
              <a:rPr lang="en-US" dirty="0" smtClean="0"/>
              <a:t>The </a:t>
            </a:r>
            <a:r>
              <a:rPr lang="en-US" dirty="0"/>
              <a:t>need for emergency protective measures;</a:t>
            </a:r>
          </a:p>
          <a:p>
            <a:pPr>
              <a:lnSpc>
                <a:spcPct val="120000"/>
              </a:lnSpc>
              <a:spcBef>
                <a:spcPts val="0"/>
              </a:spcBef>
              <a:spcAft>
                <a:spcPts val="600"/>
              </a:spcAft>
            </a:pPr>
            <a:r>
              <a:rPr lang="en-US" dirty="0" smtClean="0"/>
              <a:t>The </a:t>
            </a:r>
            <a:r>
              <a:rPr lang="en-US" dirty="0"/>
              <a:t>need for temporary facilities;</a:t>
            </a:r>
          </a:p>
          <a:p>
            <a:pPr>
              <a:lnSpc>
                <a:spcPct val="120000"/>
              </a:lnSpc>
              <a:spcBef>
                <a:spcPts val="0"/>
              </a:spcBef>
              <a:spcAft>
                <a:spcPts val="600"/>
              </a:spcAft>
            </a:pPr>
            <a:r>
              <a:rPr lang="en-US" dirty="0" smtClean="0"/>
              <a:t>Loss </a:t>
            </a:r>
            <a:r>
              <a:rPr lang="en-US" dirty="0"/>
              <a:t>of function;</a:t>
            </a:r>
          </a:p>
          <a:p>
            <a:pPr>
              <a:lnSpc>
                <a:spcPct val="120000"/>
              </a:lnSpc>
              <a:spcBef>
                <a:spcPts val="0"/>
              </a:spcBef>
              <a:spcAft>
                <a:spcPts val="600"/>
              </a:spcAft>
            </a:pPr>
            <a:r>
              <a:rPr lang="en-US" dirty="0" smtClean="0"/>
              <a:t>Casualties </a:t>
            </a:r>
            <a:r>
              <a:rPr lang="en-US" dirty="0"/>
              <a:t>(typically included only for earthquake, tornado, and wildfire mitigation); and</a:t>
            </a:r>
          </a:p>
          <a:p>
            <a:pPr>
              <a:lnSpc>
                <a:spcPct val="120000"/>
              </a:lnSpc>
              <a:spcBef>
                <a:spcPts val="0"/>
              </a:spcBef>
              <a:spcAft>
                <a:spcPts val="600"/>
              </a:spcAft>
            </a:pPr>
            <a:r>
              <a:rPr lang="en-US" dirty="0" smtClean="0"/>
              <a:t>Previous </a:t>
            </a:r>
            <a:r>
              <a:rPr lang="en-US" dirty="0"/>
              <a:t>impacts regardless of whether the impacts occurred in Federal </a:t>
            </a:r>
            <a:r>
              <a:rPr lang="en-US" dirty="0" smtClean="0"/>
              <a:t>declarations (</a:t>
            </a:r>
            <a:r>
              <a:rPr lang="en-US" dirty="0"/>
              <a:t>only if documented</a:t>
            </a:r>
            <a:r>
              <a:rPr lang="en-US" dirty="0" smtClean="0"/>
              <a:t>).</a:t>
            </a:r>
            <a:endParaRPr lang="en-US" dirty="0"/>
          </a:p>
        </p:txBody>
      </p:sp>
    </p:spTree>
    <p:extLst>
      <p:ext uri="{BB962C8B-B14F-4D97-AF65-F5344CB8AC3E}">
        <p14:creationId xmlns:p14="http://schemas.microsoft.com/office/powerpoint/2010/main" val="2088565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Hazard Mitigation Grant Program (HMGP) (404)</a:t>
            </a:r>
            <a:endParaRPr lang="en-US" dirty="0"/>
          </a:p>
        </p:txBody>
      </p:sp>
      <p:sp>
        <p:nvSpPr>
          <p:cNvPr id="3" name="Content Placeholder 2"/>
          <p:cNvSpPr>
            <a:spLocks noGrp="1"/>
          </p:cNvSpPr>
          <p:nvPr>
            <p:ph type="body" sz="half" idx="2"/>
          </p:nvPr>
        </p:nvSpPr>
        <p:spPr>
          <a:xfrm>
            <a:off x="457200" y="1600201"/>
            <a:ext cx="8229600" cy="4953000"/>
          </a:xfrm>
        </p:spPr>
        <p:txBody>
          <a:bodyPr>
            <a:normAutofit fontScale="40000" lnSpcReduction="20000"/>
          </a:bodyPr>
          <a:lstStyle/>
          <a:p>
            <a:pPr marL="0" indent="0">
              <a:lnSpc>
                <a:spcPct val="120000"/>
              </a:lnSpc>
              <a:spcBef>
                <a:spcPts val="0"/>
              </a:spcBef>
              <a:buNone/>
            </a:pPr>
            <a:r>
              <a:rPr lang="en-US" sz="3400" b="1" dirty="0" smtClean="0">
                <a:solidFill>
                  <a:schemeClr val="bg1"/>
                </a:solidFill>
              </a:rPr>
              <a:t>This funding is SEPARATE from the projects that will be submitted under the FEMA PA Progra</a:t>
            </a:r>
            <a:r>
              <a:rPr lang="en-US" sz="3400" b="1" dirty="0" smtClean="0"/>
              <a:t>m.</a:t>
            </a:r>
          </a:p>
          <a:p>
            <a:pPr marL="0" indent="0">
              <a:lnSpc>
                <a:spcPct val="120000"/>
              </a:lnSpc>
              <a:spcBef>
                <a:spcPts val="0"/>
              </a:spcBef>
              <a:buNone/>
            </a:pPr>
            <a:endParaRPr lang="en-US" sz="3400" b="1" dirty="0" smtClean="0">
              <a:solidFill>
                <a:schemeClr val="bg1"/>
              </a:solidFill>
            </a:endParaRPr>
          </a:p>
          <a:p>
            <a:pPr>
              <a:lnSpc>
                <a:spcPct val="120000"/>
              </a:lnSpc>
              <a:spcBef>
                <a:spcPts val="0"/>
              </a:spcBef>
            </a:pPr>
            <a:r>
              <a:rPr lang="en-US" sz="3400" dirty="0" smtClean="0">
                <a:solidFill>
                  <a:schemeClr val="bg1"/>
                </a:solidFill>
              </a:rPr>
              <a:t>The </a:t>
            </a:r>
            <a:r>
              <a:rPr lang="en-US" sz="3400" dirty="0">
                <a:solidFill>
                  <a:schemeClr val="bg1"/>
                </a:solidFill>
              </a:rPr>
              <a:t>State will be receiving an additional 15% for </a:t>
            </a:r>
            <a:r>
              <a:rPr lang="en-US" sz="3400" dirty="0" smtClean="0">
                <a:solidFill>
                  <a:schemeClr val="bg1"/>
                </a:solidFill>
              </a:rPr>
              <a:t>HMGP </a:t>
            </a:r>
          </a:p>
          <a:p>
            <a:pPr lvl="1">
              <a:lnSpc>
                <a:spcPct val="120000"/>
              </a:lnSpc>
              <a:spcBef>
                <a:spcPts val="0"/>
              </a:spcBef>
            </a:pPr>
            <a:r>
              <a:rPr lang="en-US" sz="2900" dirty="0" smtClean="0">
                <a:solidFill>
                  <a:schemeClr val="bg1"/>
                </a:solidFill>
              </a:rPr>
              <a:t>(</a:t>
            </a:r>
            <a:r>
              <a:rPr lang="en-US" sz="2900" dirty="0">
                <a:solidFill>
                  <a:schemeClr val="bg1"/>
                </a:solidFill>
              </a:rPr>
              <a:t>funding is competitive statewide)</a:t>
            </a:r>
          </a:p>
          <a:p>
            <a:pPr>
              <a:lnSpc>
                <a:spcPct val="120000"/>
              </a:lnSpc>
              <a:spcBef>
                <a:spcPts val="0"/>
              </a:spcBef>
            </a:pPr>
            <a:endParaRPr lang="en-US" sz="3400" dirty="0" smtClean="0">
              <a:solidFill>
                <a:schemeClr val="bg1"/>
              </a:solidFill>
            </a:endParaRPr>
          </a:p>
          <a:p>
            <a:pPr>
              <a:lnSpc>
                <a:spcPct val="120000"/>
              </a:lnSpc>
              <a:spcBef>
                <a:spcPts val="0"/>
              </a:spcBef>
            </a:pPr>
            <a:r>
              <a:rPr lang="en-US" sz="3400" dirty="0" smtClean="0">
                <a:solidFill>
                  <a:schemeClr val="bg1"/>
                </a:solidFill>
              </a:rPr>
              <a:t>Request </a:t>
            </a:r>
            <a:r>
              <a:rPr lang="en-US" sz="3400" dirty="0">
                <a:solidFill>
                  <a:schemeClr val="bg1"/>
                </a:solidFill>
              </a:rPr>
              <a:t>for Letters of Intent (LOIs) </a:t>
            </a:r>
            <a:r>
              <a:rPr lang="en-US" sz="3400" dirty="0" smtClean="0">
                <a:solidFill>
                  <a:schemeClr val="bg1"/>
                </a:solidFill>
              </a:rPr>
              <a:t>were sent out on </a:t>
            </a:r>
            <a:r>
              <a:rPr lang="en-US" sz="3400" b="1" dirty="0" smtClean="0">
                <a:solidFill>
                  <a:srgbClr val="FF0000"/>
                </a:solidFill>
              </a:rPr>
              <a:t>October 5, 2021</a:t>
            </a:r>
            <a:endParaRPr lang="en-US" sz="3400" b="1" dirty="0">
              <a:solidFill>
                <a:srgbClr val="FF0000"/>
              </a:solidFill>
            </a:endParaRPr>
          </a:p>
          <a:p>
            <a:pPr>
              <a:lnSpc>
                <a:spcPct val="120000"/>
              </a:lnSpc>
              <a:spcBef>
                <a:spcPts val="0"/>
              </a:spcBef>
            </a:pPr>
            <a:endParaRPr lang="en-US" sz="3400" dirty="0" smtClean="0">
              <a:solidFill>
                <a:schemeClr val="bg1"/>
              </a:solidFill>
            </a:endParaRPr>
          </a:p>
          <a:p>
            <a:pPr>
              <a:lnSpc>
                <a:spcPct val="120000"/>
              </a:lnSpc>
              <a:spcBef>
                <a:spcPts val="0"/>
              </a:spcBef>
            </a:pPr>
            <a:r>
              <a:rPr lang="en-US" sz="3400" dirty="0" smtClean="0">
                <a:solidFill>
                  <a:schemeClr val="bg1"/>
                </a:solidFill>
              </a:rPr>
              <a:t>Applicants must </a:t>
            </a:r>
            <a:r>
              <a:rPr lang="en-US" sz="3400" dirty="0">
                <a:solidFill>
                  <a:schemeClr val="bg1"/>
                </a:solidFill>
              </a:rPr>
              <a:t>have a Formally Approved Local Hazard Mitigation </a:t>
            </a:r>
            <a:r>
              <a:rPr lang="en-US" sz="3400" dirty="0" smtClean="0">
                <a:solidFill>
                  <a:schemeClr val="bg1"/>
                </a:solidFill>
              </a:rPr>
              <a:t>Plan at the time of obligation of grant funds (projects only) and projects must be consistent with the plan’s goals and objectives. </a:t>
            </a:r>
          </a:p>
          <a:p>
            <a:pPr marL="0" indent="0">
              <a:lnSpc>
                <a:spcPct val="120000"/>
              </a:lnSpc>
              <a:spcBef>
                <a:spcPts val="0"/>
              </a:spcBef>
              <a:buNone/>
            </a:pPr>
            <a:endParaRPr lang="en-US" sz="3400" dirty="0" smtClean="0">
              <a:solidFill>
                <a:schemeClr val="bg1"/>
              </a:solidFill>
            </a:endParaRPr>
          </a:p>
          <a:p>
            <a:pPr>
              <a:lnSpc>
                <a:spcPct val="120000"/>
              </a:lnSpc>
              <a:spcBef>
                <a:spcPts val="0"/>
              </a:spcBef>
            </a:pPr>
            <a:r>
              <a:rPr lang="en-US" sz="3400" dirty="0" smtClean="0">
                <a:solidFill>
                  <a:schemeClr val="bg1"/>
                </a:solidFill>
              </a:rPr>
              <a:t>LOIs </a:t>
            </a:r>
            <a:r>
              <a:rPr lang="en-US" sz="3400" dirty="0">
                <a:solidFill>
                  <a:schemeClr val="bg1"/>
                </a:solidFill>
              </a:rPr>
              <a:t>will be accepted until </a:t>
            </a:r>
            <a:r>
              <a:rPr lang="en-US" sz="3400" b="1" dirty="0" smtClean="0">
                <a:solidFill>
                  <a:srgbClr val="FF0000"/>
                </a:solidFill>
              </a:rPr>
              <a:t>December 7, 2021</a:t>
            </a:r>
            <a:endParaRPr lang="en-US" sz="3400" dirty="0">
              <a:solidFill>
                <a:schemeClr val="bg1"/>
              </a:solidFill>
            </a:endParaRPr>
          </a:p>
          <a:p>
            <a:pPr>
              <a:lnSpc>
                <a:spcPct val="120000"/>
              </a:lnSpc>
              <a:spcBef>
                <a:spcPts val="0"/>
              </a:spcBef>
            </a:pPr>
            <a:endParaRPr lang="en-US" sz="3400" dirty="0" smtClean="0">
              <a:solidFill>
                <a:schemeClr val="bg1"/>
              </a:solidFill>
            </a:endParaRPr>
          </a:p>
          <a:p>
            <a:pPr>
              <a:lnSpc>
                <a:spcPct val="120000"/>
              </a:lnSpc>
              <a:spcBef>
                <a:spcPts val="0"/>
              </a:spcBef>
            </a:pPr>
            <a:r>
              <a:rPr lang="en-US" sz="3400" dirty="0" smtClean="0">
                <a:solidFill>
                  <a:schemeClr val="bg1"/>
                </a:solidFill>
              </a:rPr>
              <a:t>HMGP application packages </a:t>
            </a:r>
            <a:r>
              <a:rPr lang="en-US" sz="3400" dirty="0">
                <a:solidFill>
                  <a:schemeClr val="bg1"/>
                </a:solidFill>
              </a:rPr>
              <a:t>will follow for all eligible projects</a:t>
            </a:r>
          </a:p>
          <a:p>
            <a:pPr>
              <a:lnSpc>
                <a:spcPct val="120000"/>
              </a:lnSpc>
              <a:spcBef>
                <a:spcPts val="0"/>
              </a:spcBef>
            </a:pPr>
            <a:endParaRPr lang="en-US" sz="3400" dirty="0" smtClean="0">
              <a:solidFill>
                <a:schemeClr val="bg1"/>
              </a:solidFill>
            </a:endParaRPr>
          </a:p>
          <a:p>
            <a:pPr>
              <a:lnSpc>
                <a:spcPct val="120000"/>
              </a:lnSpc>
              <a:spcBef>
                <a:spcPts val="0"/>
              </a:spcBef>
            </a:pPr>
            <a:r>
              <a:rPr lang="en-US" sz="3400" dirty="0" smtClean="0">
                <a:solidFill>
                  <a:schemeClr val="bg1"/>
                </a:solidFill>
              </a:rPr>
              <a:t>Having </a:t>
            </a:r>
            <a:r>
              <a:rPr lang="en-US" sz="3400" dirty="0">
                <a:solidFill>
                  <a:schemeClr val="bg1"/>
                </a:solidFill>
              </a:rPr>
              <a:t>an eligible project does not guarantee funding. Once we receive the full application package an inter-agency review will be conducted to prioritize the projects (communities within the declared counties will maintain precedence). </a:t>
            </a:r>
          </a:p>
          <a:p>
            <a:pPr>
              <a:lnSpc>
                <a:spcPct val="120000"/>
              </a:lnSpc>
              <a:spcBef>
                <a:spcPts val="0"/>
              </a:spcBef>
            </a:pPr>
            <a:endParaRPr lang="en-US" sz="3400" dirty="0" smtClean="0">
              <a:solidFill>
                <a:schemeClr val="bg1"/>
              </a:solidFill>
            </a:endParaRPr>
          </a:p>
          <a:p>
            <a:pPr>
              <a:lnSpc>
                <a:spcPct val="120000"/>
              </a:lnSpc>
              <a:spcBef>
                <a:spcPts val="0"/>
              </a:spcBef>
            </a:pPr>
            <a:r>
              <a:rPr lang="en-US" sz="3400" dirty="0">
                <a:solidFill>
                  <a:schemeClr val="bg1"/>
                </a:solidFill>
              </a:rPr>
              <a:t>E</a:t>
            </a:r>
            <a:r>
              <a:rPr lang="en-US" sz="3400" dirty="0" smtClean="0">
                <a:solidFill>
                  <a:schemeClr val="bg1"/>
                </a:solidFill>
              </a:rPr>
              <a:t>ligible </a:t>
            </a:r>
            <a:r>
              <a:rPr lang="en-US" sz="3400" dirty="0">
                <a:solidFill>
                  <a:schemeClr val="bg1"/>
                </a:solidFill>
              </a:rPr>
              <a:t>activities </a:t>
            </a:r>
            <a:r>
              <a:rPr lang="en-US" sz="3400" dirty="0" smtClean="0">
                <a:solidFill>
                  <a:schemeClr val="bg1"/>
                </a:solidFill>
              </a:rPr>
              <a:t>can be located within </a:t>
            </a:r>
            <a:r>
              <a:rPr lang="en-US" sz="3400" dirty="0">
                <a:solidFill>
                  <a:schemeClr val="bg1"/>
                </a:solidFill>
              </a:rPr>
              <a:t>the HMGP Brochure </a:t>
            </a:r>
          </a:p>
        </p:txBody>
      </p:sp>
    </p:spTree>
    <p:extLst>
      <p:ext uri="{BB962C8B-B14F-4D97-AF65-F5344CB8AC3E}">
        <p14:creationId xmlns:p14="http://schemas.microsoft.com/office/powerpoint/2010/main" val="1086037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a:t>
            </a:r>
            <a:r>
              <a:rPr lang="en-US" dirty="0" smtClean="0"/>
              <a:t>: </a:t>
            </a:r>
            <a:r>
              <a:rPr lang="en-US" dirty="0" err="1" smtClean="0"/>
              <a:t>HMGP</a:t>
            </a:r>
            <a:r>
              <a:rPr lang="en-US" dirty="0" smtClean="0"/>
              <a:t> Staff</a:t>
            </a:r>
            <a:endParaRPr lang="en-US" dirty="0"/>
          </a:p>
        </p:txBody>
      </p:sp>
      <p:sp>
        <p:nvSpPr>
          <p:cNvPr id="4" name="Text Placeholder 3"/>
          <p:cNvSpPr>
            <a:spLocks noGrp="1"/>
          </p:cNvSpPr>
          <p:nvPr>
            <p:ph type="body" sz="quarter" idx="10"/>
          </p:nvPr>
        </p:nvSpPr>
        <p:spPr>
          <a:xfrm>
            <a:off x="381000" y="1905000"/>
            <a:ext cx="8305800" cy="4495800"/>
          </a:xfrm>
        </p:spPr>
        <p:txBody>
          <a:bodyPr>
            <a:normAutofit/>
          </a:bodyPr>
          <a:lstStyle/>
          <a:p>
            <a:pPr marL="0" indent="0" algn="ctr">
              <a:buNone/>
            </a:pPr>
            <a:r>
              <a:rPr lang="en-US" sz="2500" b="1" dirty="0"/>
              <a:t>Brian Eaton</a:t>
            </a:r>
          </a:p>
          <a:p>
            <a:pPr marL="0" indent="0" algn="ctr">
              <a:buNone/>
            </a:pPr>
            <a:r>
              <a:rPr lang="en-US" sz="2500" i="1" dirty="0"/>
              <a:t>State Hazard Mitigation Officer</a:t>
            </a:r>
          </a:p>
          <a:p>
            <a:pPr marL="0" indent="0" algn="ctr">
              <a:buNone/>
            </a:pPr>
            <a:r>
              <a:rPr lang="en-US" sz="2500" dirty="0"/>
              <a:t>brian.e.eaton@dos.nh.gov</a:t>
            </a:r>
          </a:p>
          <a:p>
            <a:pPr marL="0" indent="0" algn="ctr">
              <a:buNone/>
            </a:pPr>
            <a:r>
              <a:rPr lang="en-US" sz="2500" dirty="0"/>
              <a:t>o. 603-227-8724 | c. </a:t>
            </a:r>
            <a:r>
              <a:rPr lang="en-US" sz="2500" dirty="0" smtClean="0"/>
              <a:t>603-724-1064</a:t>
            </a:r>
            <a:endParaRPr lang="en-US" dirty="0"/>
          </a:p>
        </p:txBody>
      </p:sp>
    </p:spTree>
    <p:extLst>
      <p:ext uri="{BB962C8B-B14F-4D97-AF65-F5344CB8AC3E}">
        <p14:creationId xmlns:p14="http://schemas.microsoft.com/office/powerpoint/2010/main" val="3340657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Capped Projects</a:t>
            </a:r>
            <a:endParaRPr lang="en-US" dirty="0"/>
          </a:p>
        </p:txBody>
      </p:sp>
      <p:sp>
        <p:nvSpPr>
          <p:cNvPr id="5" name="Content Placeholder 4"/>
          <p:cNvSpPr>
            <a:spLocks noGrp="1"/>
          </p:cNvSpPr>
          <p:nvPr>
            <p:ph idx="1"/>
          </p:nvPr>
        </p:nvSpPr>
        <p:spPr/>
        <p:txBody>
          <a:bodyPr>
            <a:normAutofit fontScale="70000" lnSpcReduction="20000"/>
          </a:bodyPr>
          <a:lstStyle/>
          <a:p>
            <a:pPr>
              <a:lnSpc>
                <a:spcPct val="120000"/>
              </a:lnSpc>
              <a:spcBef>
                <a:spcPts val="0"/>
              </a:spcBef>
              <a:spcAft>
                <a:spcPts val="600"/>
              </a:spcAft>
            </a:pPr>
            <a:r>
              <a:rPr lang="en-US" dirty="0"/>
              <a:t>FEMA provides three options that provide flexibility for the Applicant to use PA funding differently than restoring the pre-disaster design and function of the facility. </a:t>
            </a:r>
            <a:endParaRPr lang="en-US" dirty="0" smtClean="0"/>
          </a:p>
          <a:p>
            <a:pPr>
              <a:lnSpc>
                <a:spcPct val="120000"/>
              </a:lnSpc>
              <a:spcBef>
                <a:spcPts val="0"/>
              </a:spcBef>
              <a:spcAft>
                <a:spcPts val="600"/>
              </a:spcAft>
            </a:pPr>
            <a:r>
              <a:rPr lang="en-US" dirty="0" smtClean="0"/>
              <a:t>For </a:t>
            </a:r>
            <a:r>
              <a:rPr lang="en-US" dirty="0"/>
              <a:t>these options, FEMA caps the amount of PA funding based on the estimated amount to restore the damaged facility to its pre-disaster design and function </a:t>
            </a:r>
            <a:endParaRPr lang="en-US" dirty="0" smtClean="0"/>
          </a:p>
          <a:p>
            <a:pPr>
              <a:lnSpc>
                <a:spcPct val="120000"/>
              </a:lnSpc>
              <a:spcBef>
                <a:spcPts val="0"/>
              </a:spcBef>
              <a:spcAft>
                <a:spcPts val="600"/>
              </a:spcAft>
            </a:pPr>
            <a:endParaRPr lang="en-US" dirty="0" smtClean="0"/>
          </a:p>
          <a:p>
            <a:pPr marL="514350" indent="-514350">
              <a:lnSpc>
                <a:spcPct val="120000"/>
              </a:lnSpc>
              <a:spcBef>
                <a:spcPts val="0"/>
              </a:spcBef>
              <a:spcAft>
                <a:spcPts val="600"/>
              </a:spcAft>
              <a:buFont typeface="+mj-lt"/>
              <a:buAutoNum type="arabicPeriod"/>
            </a:pPr>
            <a:r>
              <a:rPr lang="en-US" dirty="0" smtClean="0"/>
              <a:t>Alternative Procedures Project</a:t>
            </a:r>
          </a:p>
          <a:p>
            <a:pPr marL="514350" indent="-514350">
              <a:lnSpc>
                <a:spcPct val="120000"/>
              </a:lnSpc>
              <a:spcBef>
                <a:spcPts val="0"/>
              </a:spcBef>
              <a:spcAft>
                <a:spcPts val="600"/>
              </a:spcAft>
              <a:buFont typeface="+mj-lt"/>
              <a:buAutoNum type="arabicPeriod"/>
            </a:pPr>
            <a:r>
              <a:rPr lang="en-US" dirty="0" smtClean="0"/>
              <a:t>Improved Project</a:t>
            </a:r>
          </a:p>
          <a:p>
            <a:pPr marL="514350" indent="-514350">
              <a:lnSpc>
                <a:spcPct val="120000"/>
              </a:lnSpc>
              <a:spcBef>
                <a:spcPts val="0"/>
              </a:spcBef>
              <a:spcAft>
                <a:spcPts val="600"/>
              </a:spcAft>
              <a:buFont typeface="+mj-lt"/>
              <a:buAutoNum type="arabicPeriod"/>
            </a:pPr>
            <a:r>
              <a:rPr lang="en-US" dirty="0" smtClean="0"/>
              <a:t>Alternate Project</a:t>
            </a:r>
          </a:p>
        </p:txBody>
      </p:sp>
    </p:spTree>
    <p:extLst>
      <p:ext uri="{BB962C8B-B14F-4D97-AF65-F5344CB8AC3E}">
        <p14:creationId xmlns:p14="http://schemas.microsoft.com/office/powerpoint/2010/main" val="3307265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Procedure Project under Section 428</a:t>
            </a:r>
            <a:endParaRPr lang="en-US" dirty="0"/>
          </a:p>
        </p:txBody>
      </p:sp>
      <p:sp>
        <p:nvSpPr>
          <p:cNvPr id="62467" name="Rectangle 2"/>
          <p:cNvSpPr>
            <a:spLocks noGrp="1" noChangeArrowheads="1"/>
          </p:cNvSpPr>
          <p:nvPr>
            <p:ph idx="1"/>
          </p:nvPr>
        </p:nvSpPr>
        <p:spPr/>
        <p:txBody>
          <a:bodyPr>
            <a:normAutofit fontScale="92500" lnSpcReduction="20000"/>
          </a:bodyPr>
          <a:lstStyle/>
          <a:p>
            <a:pPr marL="0" indent="0">
              <a:buNone/>
              <a:defRPr/>
            </a:pPr>
            <a:r>
              <a:rPr lang="en-US" sz="2000" b="1" dirty="0" smtClean="0"/>
              <a:t>Permanent Work, Large Projects Only</a:t>
            </a:r>
          </a:p>
          <a:p>
            <a:pPr marL="0" indent="0">
              <a:buNone/>
              <a:defRPr/>
            </a:pPr>
            <a:r>
              <a:rPr lang="en-US" sz="2000" dirty="0"/>
              <a:t>Applicant may use funds across all Permanent </a:t>
            </a:r>
            <a:r>
              <a:rPr lang="en-US" sz="2000" dirty="0" smtClean="0"/>
              <a:t>Work Alternative </a:t>
            </a:r>
            <a:r>
              <a:rPr lang="en-US" sz="2000" dirty="0"/>
              <a:t>Procedures Projects with no requirement to rebuild communities back to </a:t>
            </a:r>
            <a:r>
              <a:rPr lang="en-US" sz="2000" dirty="0" smtClean="0"/>
              <a:t>what existed </a:t>
            </a:r>
            <a:r>
              <a:rPr lang="en-US" sz="2000" dirty="0"/>
              <a:t>prior to the </a:t>
            </a:r>
            <a:r>
              <a:rPr lang="en-US" sz="2000" dirty="0" smtClean="0"/>
              <a:t>disaster</a:t>
            </a:r>
          </a:p>
          <a:p>
            <a:pPr marL="0" indent="0">
              <a:buNone/>
              <a:defRPr/>
            </a:pPr>
            <a:endParaRPr lang="en-US" sz="2000" dirty="0"/>
          </a:p>
          <a:p>
            <a:pPr marL="0" indent="0">
              <a:buNone/>
              <a:defRPr/>
            </a:pPr>
            <a:r>
              <a:rPr lang="en-US" sz="2000" u="sng" dirty="0" smtClean="0"/>
              <a:t>Requirement: </a:t>
            </a:r>
            <a:r>
              <a:rPr lang="en-US" sz="2000" dirty="0" smtClean="0"/>
              <a:t>Must accept a subaward based on a capped funding amount (fixed-cost estimate). Any costs above that amount are at the expense of the Subrecipient.</a:t>
            </a:r>
          </a:p>
          <a:p>
            <a:pPr marL="0" indent="0">
              <a:buNone/>
              <a:defRPr/>
            </a:pPr>
            <a:r>
              <a:rPr lang="en-US" sz="2000" dirty="0" smtClean="0"/>
              <a:t> </a:t>
            </a:r>
          </a:p>
          <a:p>
            <a:pPr marL="0" indent="0">
              <a:buNone/>
              <a:defRPr/>
            </a:pPr>
            <a:r>
              <a:rPr lang="en-US" sz="2000" u="sng" dirty="0" smtClean="0"/>
              <a:t>Options:</a:t>
            </a:r>
          </a:p>
          <a:p>
            <a:pPr marL="457200" indent="-457200">
              <a:buFont typeface="+mj-lt"/>
              <a:buAutoNum type="arabicPeriod"/>
              <a:defRPr/>
            </a:pPr>
            <a:r>
              <a:rPr lang="en-US" sz="2000" dirty="0" smtClean="0"/>
              <a:t>Consolidation of Fixed Cost Estimate Subawards</a:t>
            </a:r>
          </a:p>
          <a:p>
            <a:pPr marL="457200" indent="-457200">
              <a:buFont typeface="+mj-lt"/>
              <a:buAutoNum type="arabicPeriod"/>
              <a:defRPr/>
            </a:pPr>
            <a:r>
              <a:rPr lang="en-US" sz="2000" dirty="0"/>
              <a:t>Elimination of the Reduction in Eligible Costs for Alternate </a:t>
            </a:r>
            <a:r>
              <a:rPr lang="en-US" sz="2000" dirty="0" smtClean="0"/>
              <a:t>Projects</a:t>
            </a:r>
          </a:p>
          <a:p>
            <a:pPr marL="457200" indent="-457200">
              <a:buFont typeface="+mj-lt"/>
              <a:buAutoNum type="arabicPeriod"/>
              <a:defRPr/>
            </a:pPr>
            <a:r>
              <a:rPr lang="en-US" sz="2000" dirty="0"/>
              <a:t>Use of Excess </a:t>
            </a:r>
            <a:r>
              <a:rPr lang="en-US" sz="2000" dirty="0" smtClean="0"/>
              <a:t>Funds</a:t>
            </a:r>
          </a:p>
          <a:p>
            <a:pPr marL="457200" indent="-457200">
              <a:buFont typeface="+mj-lt"/>
              <a:buAutoNum type="arabicPeriod"/>
              <a:defRPr/>
            </a:pPr>
            <a:r>
              <a:rPr lang="en-US" sz="2000" dirty="0" smtClean="0"/>
              <a:t>Special Consideration Reviews</a:t>
            </a:r>
          </a:p>
        </p:txBody>
      </p:sp>
    </p:spTree>
    <p:extLst>
      <p:ext uri="{BB962C8B-B14F-4D97-AF65-F5344CB8AC3E}">
        <p14:creationId xmlns:p14="http://schemas.microsoft.com/office/powerpoint/2010/main" val="159757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Project Example</a:t>
            </a:r>
            <a:endParaRPr lang="en-US" dirty="0"/>
          </a:p>
        </p:txBody>
      </p:sp>
      <p:sp>
        <p:nvSpPr>
          <p:cNvPr id="5" name="Content Placeholder 4"/>
          <p:cNvSpPr>
            <a:spLocks noGrp="1"/>
          </p:cNvSpPr>
          <p:nvPr>
            <p:ph idx="1"/>
          </p:nvPr>
        </p:nvSpPr>
        <p:spPr/>
        <p:txBody>
          <a:bodyPr>
            <a:normAutofit fontScale="62500" lnSpcReduction="20000"/>
          </a:bodyPr>
          <a:lstStyle/>
          <a:p>
            <a:pPr>
              <a:lnSpc>
                <a:spcPct val="120000"/>
              </a:lnSpc>
              <a:spcBef>
                <a:spcPts val="0"/>
              </a:spcBef>
              <a:spcAft>
                <a:spcPts val="600"/>
              </a:spcAft>
            </a:pPr>
            <a:r>
              <a:rPr lang="en-US" altLang="en-US" dirty="0" smtClean="0"/>
              <a:t>A road </a:t>
            </a:r>
            <a:r>
              <a:rPr lang="en-US" altLang="en-US" dirty="0"/>
              <a:t>crosses a water course and its adjacent floodplain using five culverts. </a:t>
            </a:r>
            <a:endParaRPr lang="en-US" altLang="en-US" dirty="0" smtClean="0"/>
          </a:p>
          <a:p>
            <a:pPr>
              <a:lnSpc>
                <a:spcPct val="120000"/>
              </a:lnSpc>
              <a:spcBef>
                <a:spcPts val="0"/>
              </a:spcBef>
              <a:spcAft>
                <a:spcPts val="600"/>
              </a:spcAft>
            </a:pPr>
            <a:r>
              <a:rPr lang="en-US" altLang="en-US" dirty="0" smtClean="0"/>
              <a:t>During </a:t>
            </a:r>
            <a:r>
              <a:rPr lang="en-US" altLang="en-US" dirty="0"/>
              <a:t>the incident, floodwaters overtop the road and damage the crossings, either by washing out the culverts or by damaging the roadway and headwalls. </a:t>
            </a:r>
            <a:endParaRPr lang="en-US" altLang="en-US" dirty="0" smtClean="0"/>
          </a:p>
          <a:p>
            <a:pPr>
              <a:lnSpc>
                <a:spcPct val="120000"/>
              </a:lnSpc>
              <a:spcBef>
                <a:spcPts val="0"/>
              </a:spcBef>
              <a:spcAft>
                <a:spcPts val="600"/>
              </a:spcAft>
            </a:pPr>
            <a:r>
              <a:rPr lang="en-US" altLang="en-US" dirty="0" smtClean="0"/>
              <a:t>FEMA </a:t>
            </a:r>
            <a:r>
              <a:rPr lang="en-US" altLang="en-US" dirty="0"/>
              <a:t>prepares and approves a </a:t>
            </a:r>
            <a:r>
              <a:rPr lang="en-US" altLang="en-US" dirty="0" err="1"/>
              <a:t>subaward</a:t>
            </a:r>
            <a:r>
              <a:rPr lang="en-US" altLang="en-US" dirty="0"/>
              <a:t> with five site sheets to repair or replace each culvert crossing, including hazard mitigation measures to increase the size of the culverts. </a:t>
            </a:r>
            <a:endParaRPr lang="en-US" altLang="en-US" dirty="0" smtClean="0"/>
          </a:p>
          <a:p>
            <a:pPr>
              <a:lnSpc>
                <a:spcPct val="120000"/>
              </a:lnSpc>
              <a:spcBef>
                <a:spcPts val="0"/>
              </a:spcBef>
              <a:spcAft>
                <a:spcPts val="600"/>
              </a:spcAft>
            </a:pPr>
            <a:r>
              <a:rPr lang="en-US" altLang="en-US" dirty="0" smtClean="0"/>
              <a:t>Subsequently</a:t>
            </a:r>
            <a:r>
              <a:rPr lang="en-US" altLang="en-US" dirty="0"/>
              <a:t>, the Applicant requests that the aggregate funding for the five crossings be used to replace the current configuration with one bridge</a:t>
            </a:r>
            <a:r>
              <a:rPr lang="en-US" altLang="en-US" dirty="0" smtClean="0"/>
              <a:t>.</a:t>
            </a:r>
            <a:endParaRPr lang="en-US" dirty="0"/>
          </a:p>
        </p:txBody>
      </p:sp>
    </p:spTree>
    <p:extLst>
      <p:ext uri="{BB962C8B-B14F-4D97-AF65-F5344CB8AC3E}">
        <p14:creationId xmlns:p14="http://schemas.microsoft.com/office/powerpoint/2010/main" val="1721073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Projects</a:t>
            </a:r>
            <a:endParaRPr lang="en-US" dirty="0"/>
          </a:p>
        </p:txBody>
      </p:sp>
      <p:sp>
        <p:nvSpPr>
          <p:cNvPr id="58371" name="Rectangle 2"/>
          <p:cNvSpPr>
            <a:spLocks noGrp="1" noChangeArrowheads="1"/>
          </p:cNvSpPr>
          <p:nvPr>
            <p:ph type="body" sz="half" idx="2"/>
          </p:nvPr>
        </p:nvSpPr>
        <p:spPr>
          <a:xfrm>
            <a:off x="457200" y="1676400"/>
            <a:ext cx="8229600" cy="4800599"/>
          </a:xfrm>
        </p:spPr>
        <p:txBody>
          <a:bodyPr>
            <a:normAutofit lnSpcReduction="10000"/>
          </a:bodyPr>
          <a:lstStyle/>
          <a:p>
            <a:pPr marL="0" indent="0">
              <a:lnSpc>
                <a:spcPct val="110000"/>
              </a:lnSpc>
              <a:buNone/>
            </a:pPr>
            <a:r>
              <a:rPr lang="en-US" altLang="en-US" sz="1800" dirty="0"/>
              <a:t>Applicant may wish to make improvements to a damaged </a:t>
            </a:r>
            <a:r>
              <a:rPr lang="en-US" altLang="en-US" sz="1800" dirty="0" smtClean="0"/>
              <a:t>facility that </a:t>
            </a:r>
            <a:r>
              <a:rPr lang="en-US" altLang="en-US" sz="1800" dirty="0"/>
              <a:t>are not required by eligible codes or standards. </a:t>
            </a:r>
            <a:endParaRPr lang="en-US" altLang="en-US" sz="1800" dirty="0" smtClean="0"/>
          </a:p>
          <a:p>
            <a:pPr marL="0" indent="0">
              <a:lnSpc>
                <a:spcPct val="110000"/>
              </a:lnSpc>
              <a:buNone/>
            </a:pPr>
            <a:r>
              <a:rPr lang="en-US" altLang="en-US" sz="1800" dirty="0" smtClean="0"/>
              <a:t>A </a:t>
            </a:r>
            <a:r>
              <a:rPr lang="en-US" altLang="en-US" sz="1800" dirty="0"/>
              <a:t>project that restores the </a:t>
            </a:r>
            <a:r>
              <a:rPr lang="en-US" altLang="en-US" sz="1800" dirty="0" smtClean="0"/>
              <a:t>pre-disaster function </a:t>
            </a:r>
            <a:r>
              <a:rPr lang="en-US" altLang="en-US" sz="1800" dirty="0"/>
              <a:t>of a facility and incorporates improvements or changes to the pre-disaster </a:t>
            </a:r>
            <a:r>
              <a:rPr lang="en-US" altLang="en-US" sz="1800" dirty="0" smtClean="0"/>
              <a:t>design is </a:t>
            </a:r>
            <a:r>
              <a:rPr lang="en-US" altLang="en-US" sz="1800" dirty="0"/>
              <a:t>an Improved Project</a:t>
            </a:r>
            <a:r>
              <a:rPr lang="en-US" altLang="en-US" sz="1800" dirty="0" smtClean="0"/>
              <a:t>.</a:t>
            </a:r>
          </a:p>
          <a:p>
            <a:pPr marL="0" indent="0">
              <a:lnSpc>
                <a:spcPct val="110000"/>
              </a:lnSpc>
              <a:buNone/>
            </a:pPr>
            <a:r>
              <a:rPr lang="en-US" altLang="en-US" sz="1800" dirty="0" smtClean="0"/>
              <a:t>Must </a:t>
            </a:r>
            <a:r>
              <a:rPr lang="en-US" altLang="en-US" sz="1800" dirty="0"/>
              <a:t>have the same function and at least the same capacity that existed immediately prior to the disaster</a:t>
            </a:r>
            <a:r>
              <a:rPr lang="en-US" altLang="en-US" sz="1800" dirty="0" smtClean="0"/>
              <a:t>.</a:t>
            </a:r>
            <a:endParaRPr lang="en-US" altLang="en-US" sz="1800" dirty="0" smtClean="0">
              <a:solidFill>
                <a:schemeClr val="bg1"/>
              </a:solidFill>
            </a:endParaRPr>
          </a:p>
          <a:p>
            <a:pPr marL="0" indent="0">
              <a:lnSpc>
                <a:spcPct val="110000"/>
              </a:lnSpc>
              <a:buNone/>
            </a:pPr>
            <a:endParaRPr lang="en-US" altLang="en-US" sz="1800" dirty="0" smtClean="0">
              <a:solidFill>
                <a:schemeClr val="bg1"/>
              </a:solidFill>
            </a:endParaRPr>
          </a:p>
          <a:p>
            <a:pPr marL="0" indent="0">
              <a:lnSpc>
                <a:spcPct val="110000"/>
              </a:lnSpc>
              <a:buNone/>
            </a:pPr>
            <a:r>
              <a:rPr lang="en-US" altLang="en-US" sz="1800" b="1" dirty="0" smtClean="0">
                <a:solidFill>
                  <a:schemeClr val="bg1"/>
                </a:solidFill>
              </a:rPr>
              <a:t>Examples </a:t>
            </a:r>
            <a:r>
              <a:rPr lang="en-US" altLang="en-US" sz="1800" b="1" dirty="0">
                <a:solidFill>
                  <a:schemeClr val="bg1"/>
                </a:solidFill>
              </a:rPr>
              <a:t>of Improved Projects:</a:t>
            </a:r>
          </a:p>
          <a:p>
            <a:pPr>
              <a:lnSpc>
                <a:spcPct val="110000"/>
              </a:lnSpc>
            </a:pPr>
            <a:r>
              <a:rPr lang="en-US" altLang="en-US" sz="1800" dirty="0" smtClean="0">
                <a:solidFill>
                  <a:schemeClr val="bg1"/>
                </a:solidFill>
              </a:rPr>
              <a:t>Laying </a:t>
            </a:r>
            <a:r>
              <a:rPr lang="en-US" altLang="en-US" sz="1800" dirty="0">
                <a:solidFill>
                  <a:schemeClr val="bg1"/>
                </a:solidFill>
              </a:rPr>
              <a:t>asphalt on a gravel road</a:t>
            </a:r>
          </a:p>
          <a:p>
            <a:pPr>
              <a:lnSpc>
                <a:spcPct val="110000"/>
              </a:lnSpc>
            </a:pPr>
            <a:r>
              <a:rPr lang="en-US" altLang="en-US" sz="1800" dirty="0" smtClean="0">
                <a:solidFill>
                  <a:schemeClr val="bg1"/>
                </a:solidFill>
              </a:rPr>
              <a:t>Replacing </a:t>
            </a:r>
            <a:r>
              <a:rPr lang="en-US" altLang="en-US" sz="1800" dirty="0">
                <a:solidFill>
                  <a:schemeClr val="bg1"/>
                </a:solidFill>
              </a:rPr>
              <a:t>a </a:t>
            </a:r>
            <a:r>
              <a:rPr lang="en-US" altLang="en-US" sz="1800" dirty="0" smtClean="0">
                <a:solidFill>
                  <a:schemeClr val="bg1"/>
                </a:solidFill>
              </a:rPr>
              <a:t>fire station </a:t>
            </a:r>
            <a:r>
              <a:rPr lang="en-US" altLang="en-US" sz="1800" dirty="0">
                <a:solidFill>
                  <a:schemeClr val="bg1"/>
                </a:solidFill>
              </a:rPr>
              <a:t>that originally had two bays with </a:t>
            </a:r>
            <a:r>
              <a:rPr lang="en-US" altLang="en-US" sz="1800" dirty="0" smtClean="0">
                <a:solidFill>
                  <a:schemeClr val="bg1"/>
                </a:solidFill>
              </a:rPr>
              <a:t>one that </a:t>
            </a:r>
            <a:r>
              <a:rPr lang="en-US" altLang="en-US" sz="1800" dirty="0">
                <a:solidFill>
                  <a:schemeClr val="bg1"/>
                </a:solidFill>
              </a:rPr>
              <a:t>has three bays</a:t>
            </a:r>
          </a:p>
          <a:p>
            <a:pPr>
              <a:lnSpc>
                <a:spcPct val="110000"/>
              </a:lnSpc>
            </a:pPr>
            <a:r>
              <a:rPr lang="en-US" altLang="en-US" sz="1800" dirty="0" smtClean="0">
                <a:solidFill>
                  <a:schemeClr val="bg1"/>
                </a:solidFill>
              </a:rPr>
              <a:t>Incorporating </a:t>
            </a:r>
            <a:r>
              <a:rPr lang="en-US" altLang="en-US" sz="1800" dirty="0">
                <a:solidFill>
                  <a:schemeClr val="bg1"/>
                </a:solidFill>
              </a:rPr>
              <a:t>requirements dictated by a code or standard that does not meet PA eligibility criteria</a:t>
            </a:r>
          </a:p>
          <a:p>
            <a:pPr>
              <a:lnSpc>
                <a:spcPct val="110000"/>
              </a:lnSpc>
            </a:pPr>
            <a:r>
              <a:rPr lang="en-US" altLang="en-US" sz="1800" dirty="0" smtClean="0">
                <a:solidFill>
                  <a:schemeClr val="bg1"/>
                </a:solidFill>
              </a:rPr>
              <a:t>Relocating </a:t>
            </a:r>
            <a:r>
              <a:rPr lang="en-US" altLang="en-US" sz="1800" dirty="0">
                <a:solidFill>
                  <a:schemeClr val="bg1"/>
                </a:solidFill>
              </a:rPr>
              <a:t>a facility when the relocation is not required by FEMA</a:t>
            </a:r>
            <a:endParaRPr lang="en-US" altLang="en-US" sz="1800" dirty="0" smtClean="0">
              <a:solidFill>
                <a:schemeClr val="bg1"/>
              </a:solidFill>
            </a:endParaRPr>
          </a:p>
        </p:txBody>
      </p:sp>
    </p:spTree>
    <p:extLst>
      <p:ext uri="{BB962C8B-B14F-4D97-AF65-F5344CB8AC3E}">
        <p14:creationId xmlns:p14="http://schemas.microsoft.com/office/powerpoint/2010/main" val="3394006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FEMA-4622-DR-NH</a:t>
            </a:r>
            <a:endParaRPr lang="en-US" dirty="0"/>
          </a:p>
        </p:txBody>
      </p:sp>
      <p:sp>
        <p:nvSpPr>
          <p:cNvPr id="5" name="Content Placeholder 4"/>
          <p:cNvSpPr>
            <a:spLocks noGrp="1"/>
          </p:cNvSpPr>
          <p:nvPr>
            <p:ph type="body" sz="half" idx="2"/>
          </p:nvPr>
        </p:nvSpPr>
        <p:spPr>
          <a:xfrm>
            <a:off x="457200" y="1981200"/>
            <a:ext cx="7010400" cy="4191000"/>
          </a:xfrm>
        </p:spPr>
        <p:txBody>
          <a:bodyPr>
            <a:noAutofit/>
          </a:bodyPr>
          <a:lstStyle/>
          <a:p>
            <a:r>
              <a:rPr lang="en-US" sz="2400" dirty="0" smtClean="0">
                <a:solidFill>
                  <a:schemeClr val="bg1"/>
                </a:solidFill>
              </a:rPr>
              <a:t>July 17-19, 2021 Severe Storm &amp; Flooding</a:t>
            </a:r>
          </a:p>
          <a:p>
            <a:r>
              <a:rPr lang="en-US" sz="2400" dirty="0" smtClean="0">
                <a:solidFill>
                  <a:schemeClr val="bg1"/>
                </a:solidFill>
              </a:rPr>
              <a:t>Declaration Date: </a:t>
            </a:r>
            <a:r>
              <a:rPr lang="en-US" sz="2400" b="1" dirty="0" smtClean="0">
                <a:solidFill>
                  <a:schemeClr val="bg1"/>
                </a:solidFill>
              </a:rPr>
              <a:t>September 30, 2021</a:t>
            </a:r>
          </a:p>
          <a:p>
            <a:r>
              <a:rPr lang="en-US" sz="2400" dirty="0" smtClean="0">
                <a:solidFill>
                  <a:schemeClr val="bg1"/>
                </a:solidFill>
              </a:rPr>
              <a:t>Incident Period: July 17-19, 2021</a:t>
            </a:r>
          </a:p>
          <a:p>
            <a:r>
              <a:rPr lang="en-US" sz="2400" dirty="0" smtClean="0">
                <a:solidFill>
                  <a:schemeClr val="bg1"/>
                </a:solidFill>
              </a:rPr>
              <a:t>Public Assistance Designated Counties:</a:t>
            </a:r>
          </a:p>
          <a:p>
            <a:pPr lvl="1"/>
            <a:r>
              <a:rPr lang="en-US" sz="2400" b="1" dirty="0" smtClean="0">
                <a:solidFill>
                  <a:schemeClr val="bg1"/>
                </a:solidFill>
              </a:rPr>
              <a:t>Cheshire </a:t>
            </a:r>
          </a:p>
          <a:p>
            <a:r>
              <a:rPr lang="en-US" sz="2400" dirty="0" smtClean="0">
                <a:solidFill>
                  <a:schemeClr val="bg1"/>
                </a:solidFill>
              </a:rPr>
              <a:t>Hazard Mitigation Grant Program</a:t>
            </a:r>
          </a:p>
          <a:p>
            <a:pPr lvl="1"/>
            <a:r>
              <a:rPr lang="en-US" sz="2400" dirty="0" smtClean="0">
                <a:solidFill>
                  <a:schemeClr val="bg1"/>
                </a:solidFill>
              </a:rPr>
              <a:t>Statewide</a:t>
            </a:r>
            <a:endParaRPr lang="en-US" sz="2400"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600" y="1676400"/>
            <a:ext cx="3709555" cy="4800600"/>
          </a:xfrm>
          <a:prstGeom prst="rect">
            <a:avLst/>
          </a:prstGeom>
        </p:spPr>
      </p:pic>
    </p:spTree>
    <p:extLst>
      <p:ext uri="{BB962C8B-B14F-4D97-AF65-F5344CB8AC3E}">
        <p14:creationId xmlns:p14="http://schemas.microsoft.com/office/powerpoint/2010/main" val="94951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Projects</a:t>
            </a:r>
            <a:endParaRPr lang="en-US" dirty="0"/>
          </a:p>
        </p:txBody>
      </p:sp>
      <p:sp>
        <p:nvSpPr>
          <p:cNvPr id="58371" name="Rectangle 2"/>
          <p:cNvSpPr>
            <a:spLocks noGrp="1" noChangeArrowheads="1"/>
          </p:cNvSpPr>
          <p:nvPr>
            <p:ph type="body" sz="half" idx="2"/>
          </p:nvPr>
        </p:nvSpPr>
        <p:spPr>
          <a:xfrm>
            <a:off x="457200" y="1985387"/>
            <a:ext cx="8229600" cy="4191000"/>
          </a:xfrm>
        </p:spPr>
        <p:txBody>
          <a:bodyPr>
            <a:normAutofit lnSpcReduction="10000"/>
          </a:bodyPr>
          <a:lstStyle/>
          <a:p>
            <a:pPr>
              <a:lnSpc>
                <a:spcPct val="110000"/>
              </a:lnSpc>
            </a:pPr>
            <a:r>
              <a:rPr lang="en-US" altLang="en-US" sz="2600" dirty="0" smtClean="0">
                <a:solidFill>
                  <a:schemeClr val="bg1"/>
                </a:solidFill>
              </a:rPr>
              <a:t>The improvements </a:t>
            </a:r>
            <a:r>
              <a:rPr lang="en-US" altLang="en-US" sz="2600" b="1" dirty="0" smtClean="0">
                <a:solidFill>
                  <a:schemeClr val="bg1"/>
                </a:solidFill>
              </a:rPr>
              <a:t>must</a:t>
            </a:r>
            <a:r>
              <a:rPr lang="en-US" altLang="en-US" sz="2600" dirty="0" smtClean="0">
                <a:solidFill>
                  <a:schemeClr val="bg1"/>
                </a:solidFill>
              </a:rPr>
              <a:t> be approved by FEMA and the Recipient prior to construction.</a:t>
            </a:r>
          </a:p>
          <a:p>
            <a:pPr>
              <a:lnSpc>
                <a:spcPct val="110000"/>
              </a:lnSpc>
            </a:pPr>
            <a:r>
              <a:rPr lang="en-US" altLang="en-US" sz="2600" dirty="0" smtClean="0">
                <a:solidFill>
                  <a:schemeClr val="bg1"/>
                </a:solidFill>
              </a:rPr>
              <a:t>The Subrecipient is responsible for the cost of the improvements above the FEMA estimate; </a:t>
            </a:r>
          </a:p>
          <a:p>
            <a:pPr>
              <a:lnSpc>
                <a:spcPct val="110000"/>
              </a:lnSpc>
            </a:pPr>
            <a:r>
              <a:rPr lang="en-US" altLang="en-US" sz="2800" dirty="0" smtClean="0">
                <a:solidFill>
                  <a:schemeClr val="bg1"/>
                </a:solidFill>
              </a:rPr>
              <a:t>Federal funding is limited to the Federal cost share of the approved estimated cost to restore the facility to its pre-disaster design and function or improved project costs, whichever is less.</a:t>
            </a:r>
          </a:p>
        </p:txBody>
      </p:sp>
    </p:spTree>
    <p:extLst>
      <p:ext uri="{BB962C8B-B14F-4D97-AF65-F5344CB8AC3E}">
        <p14:creationId xmlns:p14="http://schemas.microsoft.com/office/powerpoint/2010/main" val="1930647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Projects</a:t>
            </a:r>
            <a:endParaRPr lang="en-US" dirty="0"/>
          </a:p>
        </p:txBody>
      </p:sp>
      <p:sp>
        <p:nvSpPr>
          <p:cNvPr id="60419" name="Rectangle 2"/>
          <p:cNvSpPr>
            <a:spLocks noGrp="1" noChangeArrowheads="1"/>
          </p:cNvSpPr>
          <p:nvPr>
            <p:ph type="body" sz="half" idx="2"/>
          </p:nvPr>
        </p:nvSpPr>
        <p:spPr>
          <a:xfrm>
            <a:off x="457200" y="1752600"/>
            <a:ext cx="8610600" cy="4648200"/>
          </a:xfrm>
        </p:spPr>
        <p:txBody>
          <a:bodyPr>
            <a:noAutofit/>
          </a:bodyPr>
          <a:lstStyle/>
          <a:p>
            <a:pPr marL="0" indent="0" eaLnBrk="1" hangingPunct="1">
              <a:buFont typeface="Wingdings" pitchFamily="2" charset="2"/>
              <a:buNone/>
            </a:pPr>
            <a:r>
              <a:rPr lang="en-US" altLang="en-US" sz="2200" dirty="0" smtClean="0">
                <a:solidFill>
                  <a:schemeClr val="bg1"/>
                </a:solidFill>
              </a:rPr>
              <a:t>Funds are used toward a project that does not restore the pre-disaster function of the damaged facility. </a:t>
            </a:r>
          </a:p>
          <a:p>
            <a:pPr marL="0" indent="0" eaLnBrk="1" hangingPunct="1">
              <a:buFont typeface="Wingdings" pitchFamily="2" charset="2"/>
              <a:buNone/>
            </a:pPr>
            <a:endParaRPr lang="en-US" altLang="en-US" sz="1400" dirty="0" smtClean="0">
              <a:solidFill>
                <a:schemeClr val="bg1"/>
              </a:solidFill>
            </a:endParaRPr>
          </a:p>
          <a:p>
            <a:pPr marL="0" indent="0" eaLnBrk="1" hangingPunct="1">
              <a:buFont typeface="Wingdings" pitchFamily="2" charset="2"/>
              <a:buNone/>
            </a:pPr>
            <a:r>
              <a:rPr lang="en-US" altLang="en-US" sz="2200" dirty="0" smtClean="0">
                <a:solidFill>
                  <a:schemeClr val="bg1"/>
                </a:solidFill>
              </a:rPr>
              <a:t>May be used when Applicant determines that the public welfare would not be best served by restoring a damaged facility or its function. </a:t>
            </a:r>
          </a:p>
          <a:p>
            <a:pPr marL="0" indent="0" eaLnBrk="1" hangingPunct="1">
              <a:buFont typeface="Wingdings" pitchFamily="2" charset="2"/>
              <a:buNone/>
            </a:pPr>
            <a:endParaRPr lang="en-US" altLang="en-US" sz="1200" dirty="0" smtClean="0">
              <a:solidFill>
                <a:schemeClr val="bg1"/>
              </a:solidFill>
            </a:endParaRPr>
          </a:p>
          <a:p>
            <a:r>
              <a:rPr lang="en-US" altLang="en-US" sz="1900" dirty="0">
                <a:solidFill>
                  <a:schemeClr val="bg1"/>
                </a:solidFill>
              </a:rPr>
              <a:t>M</a:t>
            </a:r>
            <a:r>
              <a:rPr lang="en-US" altLang="en-US" sz="1900" dirty="0" smtClean="0">
                <a:solidFill>
                  <a:schemeClr val="bg1"/>
                </a:solidFill>
              </a:rPr>
              <a:t>ust </a:t>
            </a:r>
            <a:r>
              <a:rPr lang="en-US" altLang="en-US" sz="1900" dirty="0">
                <a:solidFill>
                  <a:schemeClr val="bg1"/>
                </a:solidFill>
              </a:rPr>
              <a:t>be a permanent project that benefits the general public, serving the same general area that was being served by the original </a:t>
            </a:r>
            <a:r>
              <a:rPr lang="en-US" altLang="en-US" sz="1900" dirty="0" smtClean="0">
                <a:solidFill>
                  <a:schemeClr val="bg1"/>
                </a:solidFill>
              </a:rPr>
              <a:t>facility</a:t>
            </a:r>
          </a:p>
          <a:p>
            <a:r>
              <a:rPr lang="en-US" altLang="en-US" sz="1900" b="1" dirty="0" smtClean="0">
                <a:solidFill>
                  <a:schemeClr val="bg1"/>
                </a:solidFill>
              </a:rPr>
              <a:t>Must </a:t>
            </a:r>
            <a:r>
              <a:rPr lang="en-US" altLang="en-US" sz="1900" dirty="0" smtClean="0">
                <a:solidFill>
                  <a:schemeClr val="bg1"/>
                </a:solidFill>
              </a:rPr>
              <a:t>be approved by FEMA prior to construction</a:t>
            </a:r>
          </a:p>
          <a:p>
            <a:r>
              <a:rPr lang="en-US" altLang="en-US" sz="1900" dirty="0" smtClean="0">
                <a:solidFill>
                  <a:schemeClr val="bg1"/>
                </a:solidFill>
              </a:rPr>
              <a:t>May require an environmental assessment</a:t>
            </a:r>
          </a:p>
          <a:p>
            <a:r>
              <a:rPr lang="en-US" altLang="en-US" sz="1900" dirty="0" smtClean="0">
                <a:solidFill>
                  <a:schemeClr val="bg1"/>
                </a:solidFill>
              </a:rPr>
              <a:t>Federal funding is limited to 90% of the Federal share of the original project estimate or actual alternate project cost (whichever is less)</a:t>
            </a:r>
          </a:p>
        </p:txBody>
      </p:sp>
    </p:spTree>
    <p:extLst>
      <p:ext uri="{BB962C8B-B14F-4D97-AF65-F5344CB8AC3E}">
        <p14:creationId xmlns:p14="http://schemas.microsoft.com/office/powerpoint/2010/main" val="864391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 Eligibility</a:t>
            </a:r>
            <a:endParaRPr lang="en-US" dirty="0"/>
          </a:p>
        </p:txBody>
      </p:sp>
      <p:sp>
        <p:nvSpPr>
          <p:cNvPr id="4" name="Content Placeholder 3"/>
          <p:cNvSpPr>
            <a:spLocks noGrp="1"/>
          </p:cNvSpPr>
          <p:nvPr>
            <p:ph type="body" sz="half" idx="2"/>
          </p:nvPr>
        </p:nvSpPr>
        <p:spPr>
          <a:xfrm>
            <a:off x="228600" y="1524000"/>
            <a:ext cx="5486400" cy="5059362"/>
          </a:xfrm>
        </p:spPr>
        <p:txBody>
          <a:bodyPr>
            <a:normAutofit fontScale="70000" lnSpcReduction="20000"/>
          </a:bodyPr>
          <a:lstStyle/>
          <a:p>
            <a:pPr marL="0" indent="0">
              <a:lnSpc>
                <a:spcPct val="120000"/>
              </a:lnSpc>
              <a:buNone/>
            </a:pPr>
            <a:r>
              <a:rPr lang="en-US" altLang="en-US" dirty="0">
                <a:solidFill>
                  <a:schemeClr val="bg1"/>
                </a:solidFill>
              </a:rPr>
              <a:t>To be eligible </a:t>
            </a:r>
            <a:r>
              <a:rPr lang="en-US" altLang="en-US" dirty="0" smtClean="0">
                <a:solidFill>
                  <a:schemeClr val="bg1"/>
                </a:solidFill>
              </a:rPr>
              <a:t>for reimbursement</a:t>
            </a:r>
            <a:r>
              <a:rPr lang="en-US" altLang="en-US" dirty="0">
                <a:solidFill>
                  <a:schemeClr val="bg1"/>
                </a:solidFill>
              </a:rPr>
              <a:t>, costs must be: </a:t>
            </a:r>
          </a:p>
          <a:p>
            <a:pPr marL="173038" indent="-173038">
              <a:lnSpc>
                <a:spcPct val="120000"/>
              </a:lnSpc>
              <a:buNone/>
            </a:pPr>
            <a:endParaRPr lang="en-US" altLang="en-US" sz="1500" dirty="0">
              <a:solidFill>
                <a:schemeClr val="bg1"/>
              </a:solidFill>
            </a:endParaRPr>
          </a:p>
          <a:p>
            <a:pPr marL="457200" lvl="1" indent="-279400">
              <a:lnSpc>
                <a:spcPct val="120000"/>
              </a:lnSpc>
              <a:buFont typeface="Wingdings" panose="05000000000000000000" pitchFamily="2" charset="2"/>
              <a:buChar char="ü"/>
            </a:pPr>
            <a:r>
              <a:rPr lang="en-US" altLang="en-US" sz="2600" dirty="0">
                <a:solidFill>
                  <a:schemeClr val="bg1"/>
                </a:solidFill>
              </a:rPr>
              <a:t>Directly tied to the performance of eligible work,</a:t>
            </a:r>
          </a:p>
          <a:p>
            <a:pPr marL="457200" lvl="1" indent="-279400">
              <a:lnSpc>
                <a:spcPct val="120000"/>
              </a:lnSpc>
              <a:buFont typeface="Wingdings" panose="05000000000000000000" pitchFamily="2" charset="2"/>
              <a:buChar char="ü"/>
            </a:pPr>
            <a:r>
              <a:rPr lang="en-US" altLang="en-US" sz="2600" dirty="0">
                <a:solidFill>
                  <a:schemeClr val="bg1"/>
                </a:solidFill>
              </a:rPr>
              <a:t>Adequately documented,</a:t>
            </a:r>
          </a:p>
          <a:p>
            <a:pPr marL="457200" lvl="1" indent="-279400">
              <a:lnSpc>
                <a:spcPct val="120000"/>
              </a:lnSpc>
              <a:buFont typeface="Wingdings" panose="05000000000000000000" pitchFamily="2" charset="2"/>
              <a:buChar char="ü"/>
            </a:pPr>
            <a:r>
              <a:rPr lang="en-US" altLang="en-US" sz="2600" dirty="0">
                <a:solidFill>
                  <a:schemeClr val="bg1"/>
                </a:solidFill>
              </a:rPr>
              <a:t>Reduced by all applicable credits, such as insurance proceeds and salvage values,</a:t>
            </a:r>
          </a:p>
          <a:p>
            <a:pPr marL="457200" lvl="1" indent="-279400">
              <a:lnSpc>
                <a:spcPct val="120000"/>
              </a:lnSpc>
              <a:buFont typeface="Wingdings" panose="05000000000000000000" pitchFamily="2" charset="2"/>
              <a:buChar char="ü"/>
            </a:pPr>
            <a:r>
              <a:rPr lang="en-US" altLang="en-US" sz="2600" dirty="0">
                <a:solidFill>
                  <a:schemeClr val="bg1"/>
                </a:solidFill>
              </a:rPr>
              <a:t>Authorized and not prohibited under Federal, State, Territorial, </a:t>
            </a:r>
            <a:r>
              <a:rPr lang="en-US" altLang="en-US" sz="2600" dirty="0" smtClean="0">
                <a:solidFill>
                  <a:schemeClr val="bg1"/>
                </a:solidFill>
              </a:rPr>
              <a:t>or </a:t>
            </a:r>
            <a:r>
              <a:rPr lang="en-US" altLang="en-US" sz="2600" dirty="0">
                <a:solidFill>
                  <a:schemeClr val="bg1"/>
                </a:solidFill>
              </a:rPr>
              <a:t>local government laws or </a:t>
            </a:r>
            <a:r>
              <a:rPr lang="en-US" altLang="en-US" sz="2600" dirty="0" smtClean="0">
                <a:solidFill>
                  <a:schemeClr val="bg1"/>
                </a:solidFill>
              </a:rPr>
              <a:t>regulations</a:t>
            </a:r>
          </a:p>
          <a:p>
            <a:pPr marL="457200" lvl="1" indent="-279400">
              <a:lnSpc>
                <a:spcPct val="120000"/>
              </a:lnSpc>
              <a:buFont typeface="Wingdings" panose="05000000000000000000" pitchFamily="2" charset="2"/>
              <a:buChar char="ü"/>
            </a:pPr>
            <a:r>
              <a:rPr lang="en-US" altLang="en-US" sz="2600" dirty="0" smtClean="0">
                <a:solidFill>
                  <a:schemeClr val="bg1"/>
                </a:solidFill>
              </a:rPr>
              <a:t>Consistent </a:t>
            </a:r>
            <a:r>
              <a:rPr lang="en-US" altLang="en-US" sz="2600" dirty="0">
                <a:solidFill>
                  <a:schemeClr val="bg1"/>
                </a:solidFill>
              </a:rPr>
              <a:t>with the Applicant’s internal policies, regulations, </a:t>
            </a:r>
            <a:r>
              <a:rPr lang="en-US" altLang="en-US" sz="2600" dirty="0" smtClean="0"/>
              <a:t>AND</a:t>
            </a:r>
            <a:endParaRPr lang="en-US" altLang="en-US" sz="2600" dirty="0" smtClean="0">
              <a:solidFill>
                <a:schemeClr val="bg1"/>
              </a:solidFill>
            </a:endParaRPr>
          </a:p>
          <a:p>
            <a:pPr marL="457200" lvl="1" indent="-279400">
              <a:lnSpc>
                <a:spcPct val="120000"/>
              </a:lnSpc>
              <a:buFont typeface="Wingdings" panose="05000000000000000000" pitchFamily="2" charset="2"/>
              <a:buChar char="ü"/>
            </a:pPr>
            <a:r>
              <a:rPr lang="en-US" altLang="en-US" sz="2600" dirty="0" smtClean="0">
                <a:solidFill>
                  <a:schemeClr val="bg1"/>
                </a:solidFill>
              </a:rPr>
              <a:t>Necessary </a:t>
            </a:r>
            <a:r>
              <a:rPr lang="en-US" altLang="en-US" sz="2600" dirty="0">
                <a:solidFill>
                  <a:schemeClr val="bg1"/>
                </a:solidFill>
              </a:rPr>
              <a:t>and reasonable to accomplish the work properly and effectively</a:t>
            </a:r>
            <a:r>
              <a:rPr lang="en-US" altLang="en-US" sz="2600" dirty="0" smtClean="0">
                <a:solidFill>
                  <a:schemeClr val="bg1"/>
                </a:solidFill>
              </a:rPr>
              <a:t>.</a:t>
            </a:r>
            <a:endParaRPr lang="en-US" altLang="en-US" sz="26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57400"/>
            <a:ext cx="3060600" cy="3170343"/>
          </a:xfrm>
          <a:prstGeom prst="rect">
            <a:avLst/>
          </a:prstGeom>
        </p:spPr>
      </p:pic>
    </p:spTree>
    <p:extLst>
      <p:ext uri="{BB962C8B-B14F-4D97-AF65-F5344CB8AC3E}">
        <p14:creationId xmlns:p14="http://schemas.microsoft.com/office/powerpoint/2010/main" val="2283269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 Costs</a:t>
            </a:r>
            <a:endParaRPr lang="en-US" dirty="0"/>
          </a:p>
        </p:txBody>
      </p:sp>
      <p:sp>
        <p:nvSpPr>
          <p:cNvPr id="5" name="Content Placeholder 4"/>
          <p:cNvSpPr>
            <a:spLocks noGrp="1"/>
          </p:cNvSpPr>
          <p:nvPr>
            <p:ph idx="1"/>
          </p:nvPr>
        </p:nvSpPr>
        <p:spPr/>
        <p:txBody>
          <a:bodyPr>
            <a:normAutofit fontScale="70000" lnSpcReduction="20000"/>
          </a:bodyPr>
          <a:lstStyle/>
          <a:p>
            <a:r>
              <a:rPr lang="en-US" dirty="0"/>
              <a:t>A cost is reasonable if, in its nature and amount, it does not exceed that which would be incurred by a prudent person under the circumstances prevailing at the time the Applicant makes the decision to incur the </a:t>
            </a:r>
            <a:r>
              <a:rPr lang="en-US" dirty="0" smtClean="0"/>
              <a:t>cost</a:t>
            </a:r>
          </a:p>
          <a:p>
            <a:endParaRPr lang="en-US" dirty="0"/>
          </a:p>
          <a:p>
            <a:r>
              <a:rPr lang="en-US" dirty="0" smtClean="0"/>
              <a:t>FEMA takes in to consideration if the cost </a:t>
            </a:r>
            <a:r>
              <a:rPr lang="en-US" dirty="0"/>
              <a:t>is comparable to the current market </a:t>
            </a:r>
            <a:r>
              <a:rPr lang="en-US" dirty="0" smtClean="0"/>
              <a:t>price </a:t>
            </a:r>
            <a:r>
              <a:rPr lang="en-US" dirty="0"/>
              <a:t>for similar goods or services in </a:t>
            </a:r>
            <a:r>
              <a:rPr lang="en-US" dirty="0" smtClean="0"/>
              <a:t>the same </a:t>
            </a:r>
            <a:r>
              <a:rPr lang="en-US" dirty="0"/>
              <a:t>geographical area. </a:t>
            </a:r>
            <a:r>
              <a:rPr lang="en-US" dirty="0" smtClean="0"/>
              <a:t>Based on:</a:t>
            </a:r>
          </a:p>
          <a:p>
            <a:pPr lvl="1"/>
            <a:r>
              <a:rPr lang="en-US" dirty="0" smtClean="0"/>
              <a:t>Historical </a:t>
            </a:r>
            <a:r>
              <a:rPr lang="en-US" dirty="0"/>
              <a:t>documentation (previous contracts, invoices, or other documentation).</a:t>
            </a:r>
          </a:p>
          <a:p>
            <a:pPr lvl="1"/>
            <a:r>
              <a:rPr lang="en-US" dirty="0" smtClean="0"/>
              <a:t>Average </a:t>
            </a:r>
            <a:r>
              <a:rPr lang="en-US" dirty="0"/>
              <a:t>costs in the area. </a:t>
            </a:r>
          </a:p>
          <a:p>
            <a:pPr lvl="1"/>
            <a:r>
              <a:rPr lang="en-US" dirty="0" smtClean="0"/>
              <a:t>Published </a:t>
            </a:r>
            <a:r>
              <a:rPr lang="en-US" dirty="0"/>
              <a:t>unit costs from national cost estimating databases. </a:t>
            </a:r>
          </a:p>
          <a:p>
            <a:pPr lvl="1"/>
            <a:endParaRPr lang="en-US" dirty="0"/>
          </a:p>
          <a:p>
            <a:endParaRPr lang="en-US" dirty="0"/>
          </a:p>
        </p:txBody>
      </p:sp>
    </p:spTree>
    <p:extLst>
      <p:ext uri="{BB962C8B-B14F-4D97-AF65-F5344CB8AC3E}">
        <p14:creationId xmlns:p14="http://schemas.microsoft.com/office/powerpoint/2010/main" val="857318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1030"/>
          <p:cNvSpPr>
            <a:spLocks noChangeArrowheads="1"/>
          </p:cNvSpPr>
          <p:nvPr/>
        </p:nvSpPr>
        <p:spPr bwMode="auto">
          <a:xfrm>
            <a:off x="190500" y="2057400"/>
            <a:ext cx="84550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173038" indent="-173038">
              <a:defRPr sz="2400">
                <a:solidFill>
                  <a:schemeClr val="tx1"/>
                </a:solidFill>
                <a:latin typeface="Arial" charset="0"/>
              </a:defRPr>
            </a:lvl1pPr>
            <a:lvl2pPr marL="571500" indent="-223838">
              <a:defRPr sz="2400">
                <a:solidFill>
                  <a:schemeClr val="tx1"/>
                </a:solidFill>
                <a:latin typeface="Arial" charset="0"/>
              </a:defRPr>
            </a:lvl2pPr>
            <a:lvl3pPr marL="909638" indent="-222250">
              <a:defRPr sz="2400">
                <a:solidFill>
                  <a:schemeClr val="tx1"/>
                </a:solidFill>
                <a:latin typeface="Arial" charset="0"/>
              </a:defRPr>
            </a:lvl3pPr>
            <a:lvl4pPr marL="1258888" indent="-231775">
              <a:defRPr sz="2400">
                <a:solidFill>
                  <a:schemeClr val="tx1"/>
                </a:solidFill>
                <a:latin typeface="Arial" charset="0"/>
              </a:defRPr>
            </a:lvl4pPr>
            <a:lvl5pPr marL="1598613" indent="-222250">
              <a:defRPr sz="2400">
                <a:solidFill>
                  <a:schemeClr val="tx1"/>
                </a:solidFill>
                <a:latin typeface="Arial" charset="0"/>
              </a:defRPr>
            </a:lvl5pPr>
            <a:lvl6pPr marL="2055813" indent="-222250" eaLnBrk="0" fontAlgn="base" hangingPunct="0">
              <a:spcBef>
                <a:spcPct val="0"/>
              </a:spcBef>
              <a:spcAft>
                <a:spcPct val="0"/>
              </a:spcAft>
              <a:defRPr sz="2400">
                <a:solidFill>
                  <a:schemeClr val="tx1"/>
                </a:solidFill>
                <a:latin typeface="Arial" charset="0"/>
              </a:defRPr>
            </a:lvl6pPr>
            <a:lvl7pPr marL="2513013" indent="-222250" eaLnBrk="0" fontAlgn="base" hangingPunct="0">
              <a:spcBef>
                <a:spcPct val="0"/>
              </a:spcBef>
              <a:spcAft>
                <a:spcPct val="0"/>
              </a:spcAft>
              <a:defRPr sz="2400">
                <a:solidFill>
                  <a:schemeClr val="tx1"/>
                </a:solidFill>
                <a:latin typeface="Arial" charset="0"/>
              </a:defRPr>
            </a:lvl7pPr>
            <a:lvl8pPr marL="2970213" indent="-222250" eaLnBrk="0" fontAlgn="base" hangingPunct="0">
              <a:spcBef>
                <a:spcPct val="0"/>
              </a:spcBef>
              <a:spcAft>
                <a:spcPct val="0"/>
              </a:spcAft>
              <a:defRPr sz="2400">
                <a:solidFill>
                  <a:schemeClr val="tx1"/>
                </a:solidFill>
                <a:latin typeface="Arial" charset="0"/>
              </a:defRPr>
            </a:lvl8pPr>
            <a:lvl9pPr marL="3427413" indent="-222250" eaLnBrk="0" fontAlgn="base" hangingPunct="0">
              <a:spcBef>
                <a:spcPct val="0"/>
              </a:spcBef>
              <a:spcAft>
                <a:spcPct val="0"/>
              </a:spcAft>
              <a:defRPr sz="2400">
                <a:solidFill>
                  <a:schemeClr val="tx1"/>
                </a:solidFill>
                <a:latin typeface="Arial" charset="0"/>
              </a:defRPr>
            </a:lvl9pPr>
          </a:lstStyle>
          <a:p>
            <a:pPr marL="285750" indent="-285750">
              <a:spcBef>
                <a:spcPct val="60000"/>
              </a:spcBef>
              <a:buClr>
                <a:schemeClr val="bg1"/>
              </a:buClr>
              <a:buFont typeface="Wingdings" panose="05000000000000000000" pitchFamily="2" charset="2"/>
              <a:buChar char="ü"/>
            </a:pPr>
            <a:r>
              <a:rPr lang="en-US" altLang="en-US" b="1" dirty="0" smtClean="0">
                <a:solidFill>
                  <a:schemeClr val="bg1"/>
                </a:solidFill>
                <a:latin typeface="+mn-lt"/>
              </a:rPr>
              <a:t>ALL Applicants </a:t>
            </a:r>
            <a:r>
              <a:rPr lang="en-US" altLang="en-US" dirty="0">
                <a:solidFill>
                  <a:schemeClr val="bg1"/>
                </a:solidFill>
                <a:latin typeface="+mn-lt"/>
              </a:rPr>
              <a:t>must comply with Federal </a:t>
            </a:r>
            <a:r>
              <a:rPr lang="en-US" altLang="en-US" dirty="0" smtClean="0">
                <a:solidFill>
                  <a:schemeClr val="bg1"/>
                </a:solidFill>
                <a:latin typeface="+mn-lt"/>
              </a:rPr>
              <a:t>procurement standards and 2 CFR </a:t>
            </a:r>
            <a:r>
              <a:rPr lang="en-US" altLang="en-US" dirty="0">
                <a:solidFill>
                  <a:schemeClr val="bg1"/>
                </a:solidFill>
                <a:latin typeface="+mn-lt"/>
              </a:rPr>
              <a:t>§</a:t>
            </a:r>
            <a:r>
              <a:rPr lang="en-US" altLang="en-US" dirty="0" smtClean="0">
                <a:solidFill>
                  <a:schemeClr val="bg1"/>
                </a:solidFill>
                <a:latin typeface="+mn-lt"/>
              </a:rPr>
              <a:t>200  </a:t>
            </a:r>
          </a:p>
          <a:p>
            <a:pPr marL="285750" indent="-285750">
              <a:spcBef>
                <a:spcPct val="60000"/>
              </a:spcBef>
              <a:buClr>
                <a:schemeClr val="bg1"/>
              </a:buClr>
              <a:buFont typeface="Wingdings" panose="05000000000000000000" pitchFamily="2" charset="2"/>
              <a:buChar char="ü"/>
            </a:pPr>
            <a:r>
              <a:rPr lang="en-US" altLang="en-US" b="1" dirty="0" smtClean="0">
                <a:solidFill>
                  <a:schemeClr val="bg1"/>
                </a:solidFill>
                <a:latin typeface="+mn-lt"/>
              </a:rPr>
              <a:t>State Applicants </a:t>
            </a:r>
            <a:r>
              <a:rPr lang="en-US" altLang="en-US" dirty="0">
                <a:solidFill>
                  <a:schemeClr val="bg1"/>
                </a:solidFill>
                <a:latin typeface="+mn-lt"/>
              </a:rPr>
              <a:t>must follow the same policies and procedures </a:t>
            </a:r>
            <a:r>
              <a:rPr lang="en-US" altLang="en-US" dirty="0" smtClean="0">
                <a:solidFill>
                  <a:schemeClr val="bg1"/>
                </a:solidFill>
                <a:latin typeface="+mn-lt"/>
              </a:rPr>
              <a:t>as would for </a:t>
            </a:r>
            <a:r>
              <a:rPr lang="en-US" altLang="en-US" dirty="0">
                <a:solidFill>
                  <a:schemeClr val="bg1"/>
                </a:solidFill>
                <a:latin typeface="+mn-lt"/>
              </a:rPr>
              <a:t>procurement with non-Federal </a:t>
            </a:r>
            <a:r>
              <a:rPr lang="en-US" altLang="en-US" dirty="0" smtClean="0">
                <a:solidFill>
                  <a:schemeClr val="bg1"/>
                </a:solidFill>
                <a:latin typeface="+mn-lt"/>
              </a:rPr>
              <a:t>funds, with the addition of some federal rules</a:t>
            </a:r>
          </a:p>
          <a:p>
            <a:pPr marL="285750" indent="-285750">
              <a:spcBef>
                <a:spcPct val="60000"/>
              </a:spcBef>
              <a:buClr>
                <a:schemeClr val="bg1"/>
              </a:buClr>
              <a:buFont typeface="Wingdings" panose="05000000000000000000" pitchFamily="2" charset="2"/>
              <a:buChar char="ü"/>
            </a:pPr>
            <a:r>
              <a:rPr lang="en-US" altLang="en-US" b="1" dirty="0" smtClean="0">
                <a:solidFill>
                  <a:schemeClr val="bg1"/>
                </a:solidFill>
                <a:latin typeface="+mn-lt"/>
              </a:rPr>
              <a:t>Non-State </a:t>
            </a:r>
            <a:r>
              <a:rPr lang="en-US" altLang="en-US" b="1" dirty="0">
                <a:solidFill>
                  <a:schemeClr val="bg1"/>
                </a:solidFill>
                <a:latin typeface="+mn-lt"/>
              </a:rPr>
              <a:t>Applicants </a:t>
            </a:r>
            <a:r>
              <a:rPr lang="en-US" altLang="en-US" dirty="0" smtClean="0">
                <a:solidFill>
                  <a:schemeClr val="bg1"/>
                </a:solidFill>
                <a:latin typeface="+mn-lt"/>
              </a:rPr>
              <a:t>(Local </a:t>
            </a:r>
            <a:r>
              <a:rPr lang="en-US" altLang="en-US" dirty="0">
                <a:solidFill>
                  <a:schemeClr val="bg1"/>
                </a:solidFill>
                <a:latin typeface="+mn-lt"/>
              </a:rPr>
              <a:t>governments and PNPs) must use their own documented procurement procedures that reflect applicable State, </a:t>
            </a:r>
            <a:r>
              <a:rPr lang="en-US" altLang="en-US" dirty="0" smtClean="0">
                <a:solidFill>
                  <a:schemeClr val="bg1"/>
                </a:solidFill>
                <a:latin typeface="+mn-lt"/>
              </a:rPr>
              <a:t>and </a:t>
            </a:r>
            <a:r>
              <a:rPr lang="en-US" altLang="en-US" dirty="0">
                <a:solidFill>
                  <a:schemeClr val="bg1"/>
                </a:solidFill>
                <a:latin typeface="+mn-lt"/>
              </a:rPr>
              <a:t>local government laws and </a:t>
            </a:r>
            <a:r>
              <a:rPr lang="en-US" altLang="en-US" dirty="0" smtClean="0">
                <a:solidFill>
                  <a:schemeClr val="bg1"/>
                </a:solidFill>
                <a:latin typeface="+mn-lt"/>
              </a:rPr>
              <a:t>regulations; </a:t>
            </a:r>
            <a:r>
              <a:rPr lang="en-US" altLang="en-US" b="1" dirty="0" smtClean="0">
                <a:solidFill>
                  <a:schemeClr val="bg1"/>
                </a:solidFill>
                <a:latin typeface="+mn-lt"/>
              </a:rPr>
              <a:t>and</a:t>
            </a:r>
            <a:r>
              <a:rPr lang="en-US" altLang="en-US" dirty="0" smtClean="0">
                <a:solidFill>
                  <a:schemeClr val="bg1"/>
                </a:solidFill>
                <a:latin typeface="+mn-lt"/>
              </a:rPr>
              <a:t> 2 CFR §200</a:t>
            </a:r>
            <a:endParaRPr lang="en-US" altLang="en-US" dirty="0">
              <a:solidFill>
                <a:schemeClr val="bg1"/>
              </a:solidFill>
              <a:latin typeface="+mn-lt"/>
            </a:endParaRPr>
          </a:p>
        </p:txBody>
      </p:sp>
      <p:sp>
        <p:nvSpPr>
          <p:cNvPr id="3" name="Title 2"/>
          <p:cNvSpPr>
            <a:spLocks noGrp="1"/>
          </p:cNvSpPr>
          <p:nvPr>
            <p:ph type="title"/>
          </p:nvPr>
        </p:nvSpPr>
        <p:spPr/>
        <p:txBody>
          <a:bodyPr/>
          <a:lstStyle/>
          <a:p>
            <a:r>
              <a:rPr lang="en-US" dirty="0" smtClean="0"/>
              <a:t>Procurement Standards</a:t>
            </a:r>
            <a:endParaRPr lang="en-US" dirty="0"/>
          </a:p>
        </p:txBody>
      </p:sp>
    </p:spTree>
    <p:extLst>
      <p:ext uri="{BB962C8B-B14F-4D97-AF65-F5344CB8AC3E}">
        <p14:creationId xmlns:p14="http://schemas.microsoft.com/office/powerpoint/2010/main" val="60028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Procurement &amp; Contracting Requirements – Locals/PNPs</a:t>
            </a:r>
            <a:endParaRPr lang="en-US" dirty="0"/>
          </a:p>
        </p:txBody>
      </p:sp>
      <p:sp>
        <p:nvSpPr>
          <p:cNvPr id="6" name="Content Placeholder 5"/>
          <p:cNvSpPr>
            <a:spLocks noGrp="1"/>
          </p:cNvSpPr>
          <p:nvPr>
            <p:ph idx="1"/>
          </p:nvPr>
        </p:nvSpPr>
        <p:spPr>
          <a:xfrm>
            <a:off x="152400" y="1676400"/>
            <a:ext cx="8915400" cy="4724400"/>
          </a:xfrm>
        </p:spPr>
        <p:txBody>
          <a:bodyPr>
            <a:noAutofit/>
          </a:bodyPr>
          <a:lstStyle/>
          <a:p>
            <a:r>
              <a:rPr lang="en-US" sz="1400" dirty="0" smtClean="0"/>
              <a:t>Local </a:t>
            </a:r>
            <a:r>
              <a:rPr lang="en-US" sz="1400" dirty="0"/>
              <a:t>governments, </a:t>
            </a:r>
            <a:r>
              <a:rPr lang="en-US" sz="1400" dirty="0" smtClean="0"/>
              <a:t>including PNPs must </a:t>
            </a:r>
            <a:r>
              <a:rPr lang="en-US" sz="1400" dirty="0"/>
              <a:t>comply with: </a:t>
            </a:r>
          </a:p>
          <a:p>
            <a:pPr lvl="1"/>
            <a:r>
              <a:rPr lang="en-US" sz="1200" dirty="0" smtClean="0"/>
              <a:t>Their </a:t>
            </a:r>
            <a:r>
              <a:rPr lang="en-US" sz="1200" dirty="0"/>
              <a:t>own documented procurement procedures; </a:t>
            </a:r>
          </a:p>
          <a:p>
            <a:pPr lvl="1"/>
            <a:r>
              <a:rPr lang="en-US" sz="1200" dirty="0" smtClean="0"/>
              <a:t>Applicable </a:t>
            </a:r>
            <a:r>
              <a:rPr lang="en-US" sz="1200" dirty="0"/>
              <a:t>SLTT government laws and regulations; and </a:t>
            </a:r>
          </a:p>
          <a:p>
            <a:pPr lvl="1"/>
            <a:r>
              <a:rPr lang="en-US" sz="1200" dirty="0" smtClean="0"/>
              <a:t>Applicable </a:t>
            </a:r>
            <a:r>
              <a:rPr lang="en-US" sz="1200" dirty="0"/>
              <a:t>Federal laws and </a:t>
            </a:r>
            <a:r>
              <a:rPr lang="en-US" sz="1200" dirty="0" smtClean="0"/>
              <a:t>regulations.</a:t>
            </a:r>
            <a:endParaRPr lang="en-US" sz="1200" dirty="0"/>
          </a:p>
          <a:p>
            <a:r>
              <a:rPr lang="en-US" sz="1400" dirty="0" smtClean="0"/>
              <a:t>If </a:t>
            </a:r>
            <a:r>
              <a:rPr lang="en-US" sz="1400" dirty="0"/>
              <a:t>a Federal requirement is different than the SLTT requirement, or the Applicant’s own requirements, it must use the more restrictive requirement. </a:t>
            </a:r>
            <a:endParaRPr lang="en-US" sz="1400" dirty="0" smtClean="0"/>
          </a:p>
          <a:p>
            <a:r>
              <a:rPr lang="en-US" sz="1400" dirty="0" smtClean="0"/>
              <a:t>Federal procurement requirements include, but </a:t>
            </a:r>
            <a:r>
              <a:rPr lang="en-US" sz="1400" dirty="0" smtClean="0"/>
              <a:t>are not </a:t>
            </a:r>
            <a:r>
              <a:rPr lang="en-US" sz="1400" dirty="0" smtClean="0"/>
              <a:t>limited to:</a:t>
            </a:r>
          </a:p>
          <a:p>
            <a:pPr lvl="1"/>
            <a:r>
              <a:rPr lang="en-US" sz="1200" dirty="0" smtClean="0"/>
              <a:t>Providing full and open competition</a:t>
            </a:r>
          </a:p>
          <a:p>
            <a:pPr lvl="1"/>
            <a:r>
              <a:rPr lang="en-US" sz="1200" dirty="0" smtClean="0"/>
              <a:t>Use of small and minority businesses, women's business enterprises, and labor surplus area firms, when possible. </a:t>
            </a:r>
          </a:p>
          <a:p>
            <a:pPr lvl="1"/>
            <a:r>
              <a:rPr lang="en-US" sz="1200" dirty="0" smtClean="0"/>
              <a:t>Performing a cost or price analysis in connection with every procurement action above the simplified acquisition threshold</a:t>
            </a:r>
          </a:p>
          <a:p>
            <a:pPr lvl="1"/>
            <a:r>
              <a:rPr lang="en-US" sz="1200" dirty="0"/>
              <a:t>Evaluating and documenting the contractor’s integrity, compliance with public policy, record of past performance, and financial and technical </a:t>
            </a:r>
            <a:r>
              <a:rPr lang="en-US" sz="1200" dirty="0" smtClean="0"/>
              <a:t>resources.</a:t>
            </a:r>
            <a:endParaRPr lang="en-US" sz="1200" dirty="0"/>
          </a:p>
          <a:p>
            <a:pPr lvl="1"/>
            <a:r>
              <a:rPr lang="en-US" sz="1200" dirty="0" smtClean="0"/>
              <a:t>Ensuring </a:t>
            </a:r>
            <a:r>
              <a:rPr lang="en-US" sz="1200" dirty="0"/>
              <a:t>that the contractor was not suspended or </a:t>
            </a:r>
            <a:r>
              <a:rPr lang="en-US" sz="1200" dirty="0" smtClean="0"/>
              <a:t>debarred</a:t>
            </a:r>
            <a:endParaRPr lang="en-US" sz="1200" dirty="0"/>
          </a:p>
          <a:p>
            <a:pPr lvl="1"/>
            <a:r>
              <a:rPr lang="en-US" sz="1200" dirty="0" smtClean="0"/>
              <a:t>Prohibiting </a:t>
            </a:r>
            <a:r>
              <a:rPr lang="en-US" sz="1200" dirty="0"/>
              <a:t>the use of statutorily or administratively imposed SLTT geographic preferences in evaluating bids or proposals except where expressly encouraged by applicable Federal </a:t>
            </a:r>
            <a:r>
              <a:rPr lang="en-US" sz="1200" dirty="0" smtClean="0"/>
              <a:t>law.</a:t>
            </a:r>
            <a:endParaRPr lang="en-US" sz="1200" dirty="0"/>
          </a:p>
          <a:p>
            <a:pPr lvl="1"/>
            <a:r>
              <a:rPr lang="en-US" sz="1200" dirty="0" smtClean="0"/>
              <a:t>Excluding </a:t>
            </a:r>
            <a:r>
              <a:rPr lang="en-US" sz="1200" dirty="0"/>
              <a:t>contractors that develop or draft specifications, requirements, statements of work, or invitations for bids or requests for proposals from competing for such procurements to ensure objective contractor performance and eliminate unfair competitive advantage</a:t>
            </a:r>
            <a:r>
              <a:rPr lang="en-US" sz="1200" dirty="0" smtClean="0"/>
              <a:t>.</a:t>
            </a:r>
          </a:p>
          <a:p>
            <a:pPr lvl="1"/>
            <a:r>
              <a:rPr lang="en-US" sz="1200" dirty="0" smtClean="0"/>
              <a:t>Maintaining records to detail the history of the procurement. </a:t>
            </a:r>
          </a:p>
        </p:txBody>
      </p:sp>
    </p:spTree>
    <p:extLst>
      <p:ext uri="{BB962C8B-B14F-4D97-AF65-F5344CB8AC3E}">
        <p14:creationId xmlns:p14="http://schemas.microsoft.com/office/powerpoint/2010/main" val="2569039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Methods</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t>Local </a:t>
            </a:r>
            <a:r>
              <a:rPr lang="en-US" sz="2000" dirty="0"/>
              <a:t>governments and PNPs must use one of the following procurement </a:t>
            </a:r>
            <a:r>
              <a:rPr lang="en-US" sz="2000" dirty="0" smtClean="0"/>
              <a:t>methods:</a:t>
            </a:r>
            <a:endParaRPr lang="en-US" sz="2000" dirty="0"/>
          </a:p>
          <a:p>
            <a:pPr lvl="1"/>
            <a:r>
              <a:rPr lang="en-US" sz="1600" dirty="0" smtClean="0"/>
              <a:t>Micro-purchase;</a:t>
            </a:r>
          </a:p>
          <a:p>
            <a:pPr lvl="2"/>
            <a:r>
              <a:rPr lang="en-US" sz="1400" dirty="0"/>
              <a:t>purchase of supplies or services where the total cost does not exceed the micro-purchase threshold set by the Federal Acquisition Regulation at 48 C.F.R. Subpart </a:t>
            </a:r>
            <a:r>
              <a:rPr lang="en-US" sz="1400" dirty="0" smtClean="0"/>
              <a:t>2.1</a:t>
            </a:r>
            <a:endParaRPr lang="en-US" sz="1400" dirty="0"/>
          </a:p>
          <a:p>
            <a:pPr lvl="1"/>
            <a:r>
              <a:rPr lang="en-US" sz="1600" dirty="0" smtClean="0"/>
              <a:t>Small </a:t>
            </a:r>
            <a:r>
              <a:rPr lang="en-US" sz="1600" dirty="0"/>
              <a:t>purchase procedure; </a:t>
            </a:r>
            <a:endParaRPr lang="en-US" sz="1600" dirty="0" smtClean="0"/>
          </a:p>
          <a:p>
            <a:pPr lvl="2"/>
            <a:r>
              <a:rPr lang="en-US" sz="1400" dirty="0"/>
              <a:t>relatively simple and informal procurement method for securing services, supplies, or other property that do not cost more than the simplified acquisition threshold set by the Federal Acquisition Regulation at 48 C.F.R. Subpart 2.1. </a:t>
            </a:r>
          </a:p>
          <a:p>
            <a:pPr lvl="1"/>
            <a:r>
              <a:rPr lang="en-US" sz="1600" dirty="0" smtClean="0"/>
              <a:t>Sealed </a:t>
            </a:r>
            <a:r>
              <a:rPr lang="en-US" sz="1600" dirty="0"/>
              <a:t>bid (formal advertising); </a:t>
            </a:r>
            <a:endParaRPr lang="en-US" sz="1600" dirty="0" smtClean="0"/>
          </a:p>
          <a:p>
            <a:pPr lvl="2"/>
            <a:r>
              <a:rPr lang="en-US" sz="1400" dirty="0"/>
              <a:t>publicly solicited bid awarded via a firm fixed price contract to the lowest responsive and responsible bidder. </a:t>
            </a:r>
          </a:p>
          <a:p>
            <a:pPr lvl="1"/>
            <a:r>
              <a:rPr lang="en-US" sz="1600" dirty="0" smtClean="0"/>
              <a:t>Competitive </a:t>
            </a:r>
            <a:r>
              <a:rPr lang="en-US" sz="1600" dirty="0"/>
              <a:t>proposal; or </a:t>
            </a:r>
            <a:endParaRPr lang="en-US" sz="1600" dirty="0" smtClean="0"/>
          </a:p>
          <a:p>
            <a:pPr lvl="2"/>
            <a:r>
              <a:rPr lang="en-US" sz="1400" dirty="0"/>
              <a:t>normally conducted with more than one source submitting an offer and generally used when conditions are not appropriate for the use of sealed bids. </a:t>
            </a:r>
          </a:p>
          <a:p>
            <a:pPr lvl="1"/>
            <a:r>
              <a:rPr lang="en-US" sz="1600" dirty="0" smtClean="0"/>
              <a:t>Noncompetitive </a:t>
            </a:r>
            <a:r>
              <a:rPr lang="en-US" sz="1600" dirty="0"/>
              <a:t>proposal (sole-sourcing). </a:t>
            </a:r>
          </a:p>
          <a:p>
            <a:pPr lvl="2"/>
            <a:r>
              <a:rPr lang="en-US" sz="1400" dirty="0"/>
              <a:t>solicitation of a proposal from only one source. </a:t>
            </a:r>
          </a:p>
        </p:txBody>
      </p:sp>
    </p:spTree>
    <p:extLst>
      <p:ext uri="{BB962C8B-B14F-4D97-AF65-F5344CB8AC3E}">
        <p14:creationId xmlns:p14="http://schemas.microsoft.com/office/powerpoint/2010/main" val="2738509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1030"/>
          <p:cNvSpPr>
            <a:spLocks noChangeArrowheads="1"/>
          </p:cNvSpPr>
          <p:nvPr/>
        </p:nvSpPr>
        <p:spPr bwMode="auto">
          <a:xfrm>
            <a:off x="457200" y="1981200"/>
            <a:ext cx="8226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defRPr sz="2400">
                <a:solidFill>
                  <a:schemeClr val="tx1"/>
                </a:solidFill>
                <a:latin typeface="Arial" charset="0"/>
              </a:defRPr>
            </a:lvl1pPr>
            <a:lvl2pPr marL="571500" indent="-223838">
              <a:defRPr sz="2400">
                <a:solidFill>
                  <a:schemeClr val="tx1"/>
                </a:solidFill>
                <a:latin typeface="Arial" charset="0"/>
              </a:defRPr>
            </a:lvl2pPr>
            <a:lvl3pPr marL="909638" indent="-222250">
              <a:defRPr sz="2400">
                <a:solidFill>
                  <a:schemeClr val="tx1"/>
                </a:solidFill>
                <a:latin typeface="Arial" charset="0"/>
              </a:defRPr>
            </a:lvl3pPr>
            <a:lvl4pPr marL="1258888" indent="-231775">
              <a:defRPr sz="2400">
                <a:solidFill>
                  <a:schemeClr val="tx1"/>
                </a:solidFill>
                <a:latin typeface="Arial" charset="0"/>
              </a:defRPr>
            </a:lvl4pPr>
            <a:lvl5pPr marL="1598613" indent="-222250">
              <a:defRPr sz="2400">
                <a:solidFill>
                  <a:schemeClr val="tx1"/>
                </a:solidFill>
                <a:latin typeface="Arial" charset="0"/>
              </a:defRPr>
            </a:lvl5pPr>
            <a:lvl6pPr marL="2055813" indent="-222250" eaLnBrk="0" fontAlgn="base" hangingPunct="0">
              <a:spcBef>
                <a:spcPct val="0"/>
              </a:spcBef>
              <a:spcAft>
                <a:spcPct val="0"/>
              </a:spcAft>
              <a:defRPr sz="2400">
                <a:solidFill>
                  <a:schemeClr val="tx1"/>
                </a:solidFill>
                <a:latin typeface="Arial" charset="0"/>
              </a:defRPr>
            </a:lvl6pPr>
            <a:lvl7pPr marL="2513013" indent="-222250" eaLnBrk="0" fontAlgn="base" hangingPunct="0">
              <a:spcBef>
                <a:spcPct val="0"/>
              </a:spcBef>
              <a:spcAft>
                <a:spcPct val="0"/>
              </a:spcAft>
              <a:defRPr sz="2400">
                <a:solidFill>
                  <a:schemeClr val="tx1"/>
                </a:solidFill>
                <a:latin typeface="Arial" charset="0"/>
              </a:defRPr>
            </a:lvl7pPr>
            <a:lvl8pPr marL="2970213" indent="-222250" eaLnBrk="0" fontAlgn="base" hangingPunct="0">
              <a:spcBef>
                <a:spcPct val="0"/>
              </a:spcBef>
              <a:spcAft>
                <a:spcPct val="0"/>
              </a:spcAft>
              <a:defRPr sz="2400">
                <a:solidFill>
                  <a:schemeClr val="tx1"/>
                </a:solidFill>
                <a:latin typeface="Arial" charset="0"/>
              </a:defRPr>
            </a:lvl8pPr>
            <a:lvl9pPr marL="3427413" indent="-222250" eaLnBrk="0" fontAlgn="base" hangingPunct="0">
              <a:spcBef>
                <a:spcPct val="0"/>
              </a:spcBef>
              <a:spcAft>
                <a:spcPct val="0"/>
              </a:spcAft>
              <a:defRPr sz="2400">
                <a:solidFill>
                  <a:schemeClr val="tx1"/>
                </a:solidFill>
                <a:latin typeface="Arial" charset="0"/>
              </a:defRPr>
            </a:lvl9pPr>
          </a:lstStyle>
          <a:p>
            <a:pPr marL="285750" indent="-285750">
              <a:spcBef>
                <a:spcPct val="60000"/>
              </a:spcBef>
              <a:buClr>
                <a:schemeClr val="bg1"/>
              </a:buClr>
              <a:buFont typeface="Wingdings" panose="05000000000000000000" pitchFamily="2" charset="2"/>
              <a:buChar char="ü"/>
            </a:pPr>
            <a:r>
              <a:rPr lang="en-US" altLang="en-US" sz="1800" dirty="0">
                <a:solidFill>
                  <a:schemeClr val="bg1"/>
                </a:solidFill>
                <a:latin typeface="+mn-lt"/>
              </a:rPr>
              <a:t>FEMA reimburses costs incurred using three types of contract payment obligations</a:t>
            </a:r>
            <a:r>
              <a:rPr lang="en-US" altLang="en-US" sz="1800" dirty="0" smtClean="0">
                <a:solidFill>
                  <a:schemeClr val="bg1"/>
                </a:solidFill>
                <a:latin typeface="+mn-lt"/>
              </a:rPr>
              <a:t>:</a:t>
            </a:r>
          </a:p>
          <a:p>
            <a:pPr marL="684212" lvl="1" indent="-285750">
              <a:spcBef>
                <a:spcPct val="60000"/>
              </a:spcBef>
              <a:buClr>
                <a:srgbClr val="B0B1B3"/>
              </a:buClr>
              <a:buFont typeface="Arial" panose="020B0604020202020204" pitchFamily="34" charset="0"/>
              <a:buChar char="•"/>
            </a:pPr>
            <a:r>
              <a:rPr lang="en-US" altLang="en-US" sz="1800" dirty="0" smtClean="0">
                <a:solidFill>
                  <a:schemeClr val="bg1"/>
                </a:solidFill>
                <a:latin typeface="+mn-lt"/>
              </a:rPr>
              <a:t>Fixed-price</a:t>
            </a:r>
          </a:p>
          <a:p>
            <a:pPr marL="684212" lvl="1" indent="-285750">
              <a:spcBef>
                <a:spcPct val="60000"/>
              </a:spcBef>
              <a:buClr>
                <a:srgbClr val="B0B1B3"/>
              </a:buClr>
              <a:buFont typeface="Arial" panose="020B0604020202020204" pitchFamily="34" charset="0"/>
              <a:buChar char="•"/>
            </a:pPr>
            <a:r>
              <a:rPr lang="en-US" altLang="en-US" sz="1800" dirty="0" smtClean="0">
                <a:solidFill>
                  <a:schemeClr val="bg1"/>
                </a:solidFill>
                <a:latin typeface="+mn-lt"/>
              </a:rPr>
              <a:t>Cost-reimbursement</a:t>
            </a:r>
          </a:p>
          <a:p>
            <a:pPr marL="684212" lvl="1" indent="-285750">
              <a:spcBef>
                <a:spcPct val="60000"/>
              </a:spcBef>
              <a:buClr>
                <a:srgbClr val="B0B1B3"/>
              </a:buClr>
              <a:buFont typeface="Arial" panose="020B0604020202020204" pitchFamily="34" charset="0"/>
              <a:buChar char="•"/>
            </a:pPr>
            <a:r>
              <a:rPr lang="en-US" altLang="en-US" sz="1800" dirty="0">
                <a:solidFill>
                  <a:schemeClr val="bg1"/>
                </a:solidFill>
                <a:latin typeface="+mn-lt"/>
              </a:rPr>
              <a:t>T</a:t>
            </a:r>
            <a:r>
              <a:rPr lang="en-US" altLang="en-US" sz="1800" dirty="0" smtClean="0">
                <a:solidFill>
                  <a:schemeClr val="bg1"/>
                </a:solidFill>
                <a:latin typeface="+mn-lt"/>
              </a:rPr>
              <a:t>o </a:t>
            </a:r>
            <a:r>
              <a:rPr lang="en-US" altLang="en-US" sz="1800" dirty="0">
                <a:solidFill>
                  <a:schemeClr val="bg1"/>
                </a:solidFill>
                <a:latin typeface="+mn-lt"/>
              </a:rPr>
              <a:t>a limited extent, t</a:t>
            </a:r>
            <a:r>
              <a:rPr lang="en-US" altLang="en-US" sz="1800" dirty="0" smtClean="0">
                <a:solidFill>
                  <a:schemeClr val="bg1"/>
                </a:solidFill>
                <a:latin typeface="+mn-lt"/>
              </a:rPr>
              <a:t>ime </a:t>
            </a:r>
            <a:r>
              <a:rPr lang="en-US" altLang="en-US" sz="1800" dirty="0">
                <a:solidFill>
                  <a:schemeClr val="bg1"/>
                </a:solidFill>
                <a:latin typeface="+mn-lt"/>
              </a:rPr>
              <a:t>and materials (T&amp;M).</a:t>
            </a:r>
          </a:p>
          <a:p>
            <a:pPr marL="285750" indent="-285750">
              <a:spcBef>
                <a:spcPct val="60000"/>
              </a:spcBef>
              <a:buClr>
                <a:schemeClr val="bg1"/>
              </a:buClr>
              <a:buFont typeface="Wingdings" panose="05000000000000000000" pitchFamily="2" charset="2"/>
              <a:buChar char="ü"/>
            </a:pPr>
            <a:r>
              <a:rPr lang="en-US" altLang="en-US" sz="1800" dirty="0" smtClean="0">
                <a:solidFill>
                  <a:schemeClr val="bg1"/>
                </a:solidFill>
                <a:latin typeface="+mn-lt"/>
              </a:rPr>
              <a:t>Applicant </a:t>
            </a:r>
            <a:r>
              <a:rPr lang="en-US" altLang="en-US" sz="1800" dirty="0">
                <a:solidFill>
                  <a:schemeClr val="bg1"/>
                </a:solidFill>
                <a:latin typeface="+mn-lt"/>
              </a:rPr>
              <a:t>must include required provisions in all contracts awarded and maintain oversight to ensure contractors perform according to the conditions and specifications of the contract and any purchase orders</a:t>
            </a:r>
          </a:p>
          <a:p>
            <a:pPr marL="285750" indent="-285750">
              <a:spcBef>
                <a:spcPct val="60000"/>
              </a:spcBef>
              <a:buClr>
                <a:schemeClr val="bg1"/>
              </a:buClr>
              <a:buFont typeface="Wingdings" panose="05000000000000000000" pitchFamily="2" charset="2"/>
              <a:buChar char="ü"/>
            </a:pPr>
            <a:r>
              <a:rPr lang="en-US" altLang="en-US" sz="1800" dirty="0" smtClean="0">
                <a:solidFill>
                  <a:schemeClr val="bg1"/>
                </a:solidFill>
                <a:latin typeface="+mn-lt"/>
              </a:rPr>
              <a:t>FEMA </a:t>
            </a:r>
            <a:r>
              <a:rPr lang="en-US" altLang="en-US" sz="1800" b="1" u="sng" dirty="0">
                <a:solidFill>
                  <a:schemeClr val="bg1"/>
                </a:solidFill>
                <a:latin typeface="+mn-lt"/>
              </a:rPr>
              <a:t>does not</a:t>
            </a:r>
            <a:r>
              <a:rPr lang="en-US" altLang="en-US" sz="1800" b="1" dirty="0">
                <a:solidFill>
                  <a:schemeClr val="bg1"/>
                </a:solidFill>
                <a:latin typeface="+mn-lt"/>
              </a:rPr>
              <a:t> </a:t>
            </a:r>
            <a:r>
              <a:rPr lang="en-US" altLang="en-US" sz="1800" dirty="0">
                <a:solidFill>
                  <a:schemeClr val="bg1"/>
                </a:solidFill>
                <a:latin typeface="+mn-lt"/>
              </a:rPr>
              <a:t>reimburse costs incurred under a cost plus percentage of cost contract or a contract with a percentage of construction cost method.</a:t>
            </a:r>
          </a:p>
        </p:txBody>
      </p:sp>
      <p:sp>
        <p:nvSpPr>
          <p:cNvPr id="2" name="Title 1"/>
          <p:cNvSpPr>
            <a:spLocks noGrp="1"/>
          </p:cNvSpPr>
          <p:nvPr>
            <p:ph type="title"/>
          </p:nvPr>
        </p:nvSpPr>
        <p:spPr/>
        <p:txBody>
          <a:bodyPr/>
          <a:lstStyle/>
          <a:p>
            <a:r>
              <a:rPr lang="en-US" dirty="0" smtClean="0"/>
              <a:t>Contracts</a:t>
            </a:r>
            <a:endParaRPr lang="en-US" dirty="0"/>
          </a:p>
        </p:txBody>
      </p:sp>
    </p:spTree>
    <p:extLst>
      <p:ext uri="{BB962C8B-B14F-4D97-AF65-F5344CB8AC3E}">
        <p14:creationId xmlns:p14="http://schemas.microsoft.com/office/powerpoint/2010/main" val="53795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Required Contract Clauses</a:t>
            </a:r>
            <a:endParaRPr lang="en-US" dirty="0"/>
          </a:p>
        </p:txBody>
      </p:sp>
      <p:sp>
        <p:nvSpPr>
          <p:cNvPr id="6" name="Content Placeholder 5"/>
          <p:cNvSpPr>
            <a:spLocks noGrp="1"/>
          </p:cNvSpPr>
          <p:nvPr>
            <p:ph idx="1"/>
          </p:nvPr>
        </p:nvSpPr>
        <p:spPr/>
        <p:txBody>
          <a:bodyPr>
            <a:normAutofit fontScale="55000" lnSpcReduction="20000"/>
          </a:bodyPr>
          <a:lstStyle/>
          <a:p>
            <a:r>
              <a:rPr lang="en-US" dirty="0"/>
              <a:t>Applicants must include required provisions detailed in 2 C.F.R. § 200.326 in all contracts </a:t>
            </a:r>
            <a:r>
              <a:rPr lang="en-US" dirty="0" smtClean="0"/>
              <a:t>awarded.</a:t>
            </a:r>
          </a:p>
          <a:p>
            <a:r>
              <a:rPr lang="en-US" dirty="0" smtClean="0"/>
              <a:t>Required </a:t>
            </a:r>
            <a:r>
              <a:rPr lang="en-US" dirty="0"/>
              <a:t>contract provisions include: </a:t>
            </a:r>
          </a:p>
          <a:p>
            <a:pPr lvl="1"/>
            <a:r>
              <a:rPr lang="en-US" dirty="0" smtClean="0"/>
              <a:t>Remedies </a:t>
            </a:r>
            <a:r>
              <a:rPr lang="en-US" dirty="0"/>
              <a:t>Clause; </a:t>
            </a:r>
          </a:p>
          <a:p>
            <a:pPr lvl="1"/>
            <a:r>
              <a:rPr lang="en-US" dirty="0" smtClean="0"/>
              <a:t>Termination </a:t>
            </a:r>
            <a:r>
              <a:rPr lang="en-US" dirty="0"/>
              <a:t>for Cause; </a:t>
            </a:r>
          </a:p>
          <a:p>
            <a:pPr lvl="1"/>
            <a:r>
              <a:rPr lang="en-US" dirty="0" smtClean="0"/>
              <a:t>Termination </a:t>
            </a:r>
            <a:r>
              <a:rPr lang="en-US" dirty="0"/>
              <a:t>for Convenience; </a:t>
            </a:r>
          </a:p>
          <a:p>
            <a:pPr lvl="1"/>
            <a:r>
              <a:rPr lang="en-US" dirty="0" smtClean="0"/>
              <a:t>Equal </a:t>
            </a:r>
            <a:r>
              <a:rPr lang="en-US" dirty="0"/>
              <a:t>Employment Opportunity; </a:t>
            </a:r>
          </a:p>
          <a:p>
            <a:pPr lvl="1"/>
            <a:r>
              <a:rPr lang="en-US" dirty="0" smtClean="0"/>
              <a:t>Contract </a:t>
            </a:r>
            <a:r>
              <a:rPr lang="en-US" dirty="0"/>
              <a:t>Work Hours and Safety Standards Act; </a:t>
            </a:r>
          </a:p>
          <a:p>
            <a:pPr lvl="1"/>
            <a:r>
              <a:rPr lang="en-US" dirty="0" smtClean="0"/>
              <a:t>Homeland </a:t>
            </a:r>
            <a:r>
              <a:rPr lang="en-US" dirty="0"/>
              <a:t>Security Acquisition Regulation Class Deviation 15-01 clauses; </a:t>
            </a:r>
            <a:endParaRPr lang="en-US" dirty="0" smtClean="0"/>
          </a:p>
          <a:p>
            <a:pPr lvl="1"/>
            <a:r>
              <a:rPr lang="en-US" dirty="0" smtClean="0"/>
              <a:t>Clean </a:t>
            </a:r>
            <a:r>
              <a:rPr lang="en-US" dirty="0"/>
              <a:t>Air Act; </a:t>
            </a:r>
          </a:p>
          <a:p>
            <a:pPr lvl="1"/>
            <a:r>
              <a:rPr lang="en-US" dirty="0" smtClean="0"/>
              <a:t>Federal </a:t>
            </a:r>
            <a:r>
              <a:rPr lang="en-US" dirty="0"/>
              <a:t>Water Pollution Control Act; </a:t>
            </a:r>
          </a:p>
          <a:p>
            <a:pPr lvl="1"/>
            <a:r>
              <a:rPr lang="en-US" dirty="0" smtClean="0"/>
              <a:t>Debarment </a:t>
            </a:r>
            <a:r>
              <a:rPr lang="en-US" dirty="0"/>
              <a:t>and Suspension; </a:t>
            </a:r>
          </a:p>
          <a:p>
            <a:pPr lvl="1"/>
            <a:r>
              <a:rPr lang="en-US" dirty="0" smtClean="0"/>
              <a:t>Byrd </a:t>
            </a:r>
            <a:r>
              <a:rPr lang="en-US" dirty="0"/>
              <a:t>Anti-Lobbying Amendment Clause; </a:t>
            </a:r>
          </a:p>
          <a:p>
            <a:pPr lvl="1"/>
            <a:r>
              <a:rPr lang="en-US" dirty="0" smtClean="0"/>
              <a:t>Byrd </a:t>
            </a:r>
            <a:r>
              <a:rPr lang="en-US" dirty="0"/>
              <a:t>Anti-Lobbying Amendment Certification; and </a:t>
            </a:r>
          </a:p>
          <a:p>
            <a:pPr lvl="1"/>
            <a:r>
              <a:rPr lang="en-US" dirty="0" smtClean="0"/>
              <a:t>Procurement </a:t>
            </a:r>
            <a:r>
              <a:rPr lang="en-US" dirty="0"/>
              <a:t>of Recovered Materials. </a:t>
            </a:r>
          </a:p>
        </p:txBody>
      </p:sp>
    </p:spTree>
    <p:extLst>
      <p:ext uri="{BB962C8B-B14F-4D97-AF65-F5344CB8AC3E}">
        <p14:creationId xmlns:p14="http://schemas.microsoft.com/office/powerpoint/2010/main" val="4035115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428625" y="609600"/>
            <a:ext cx="6280020" cy="609600"/>
          </a:xfrm>
        </p:spPr>
        <p:txBody>
          <a:bodyPr anchor="t"/>
          <a:lstStyle/>
          <a:p>
            <a:pPr eaLnBrk="1" hangingPunct="1">
              <a:lnSpc>
                <a:spcPct val="85000"/>
              </a:lnSpc>
            </a:pPr>
            <a:r>
              <a:rPr lang="en-US" altLang="en-US" dirty="0" smtClean="0"/>
              <a:t>Donated Resources</a:t>
            </a:r>
          </a:p>
        </p:txBody>
      </p:sp>
      <p:sp>
        <p:nvSpPr>
          <p:cNvPr id="16387" name="Rectangle 4"/>
          <p:cNvSpPr>
            <a:spLocks noGrp="1" noChangeArrowheads="1"/>
          </p:cNvSpPr>
          <p:nvPr>
            <p:ph type="body" sz="half" idx="2"/>
          </p:nvPr>
        </p:nvSpPr>
        <p:spPr>
          <a:xfrm>
            <a:off x="457200" y="1985387"/>
            <a:ext cx="8229600" cy="4191000"/>
          </a:xfrm>
        </p:spPr>
        <p:txBody>
          <a:bodyPr>
            <a:normAutofit/>
          </a:bodyPr>
          <a:lstStyle/>
          <a:p>
            <a:pPr marL="0" indent="0" eaLnBrk="1" hangingPunct="1">
              <a:buFont typeface="Arial" charset="0"/>
              <a:buNone/>
              <a:defRPr/>
            </a:pPr>
            <a:r>
              <a:rPr lang="en-US" sz="2400" dirty="0" smtClean="0">
                <a:solidFill>
                  <a:schemeClr val="bg1"/>
                </a:solidFill>
              </a:rPr>
              <a:t>Applicants </a:t>
            </a:r>
            <a:r>
              <a:rPr lang="en-US" sz="2400" dirty="0">
                <a:solidFill>
                  <a:schemeClr val="bg1"/>
                </a:solidFill>
              </a:rPr>
              <a:t>may use the value of donated resources used for eligible </a:t>
            </a:r>
            <a:r>
              <a:rPr lang="en-US" sz="2400" dirty="0" smtClean="0">
                <a:solidFill>
                  <a:schemeClr val="bg1"/>
                </a:solidFill>
              </a:rPr>
              <a:t>work </a:t>
            </a:r>
            <a:r>
              <a:rPr lang="en-US" sz="2400" dirty="0">
                <a:solidFill>
                  <a:schemeClr val="bg1"/>
                </a:solidFill>
              </a:rPr>
              <a:t>to offset the non-Federal share </a:t>
            </a:r>
            <a:r>
              <a:rPr lang="en-US" sz="2400" dirty="0" smtClean="0">
                <a:solidFill>
                  <a:schemeClr val="bg1"/>
                </a:solidFill>
              </a:rPr>
              <a:t>if </a:t>
            </a:r>
            <a:r>
              <a:rPr lang="en-US" sz="2400" dirty="0">
                <a:solidFill>
                  <a:schemeClr val="bg1"/>
                </a:solidFill>
              </a:rPr>
              <a:t>all of the following conditions are met:</a:t>
            </a:r>
          </a:p>
          <a:p>
            <a:pPr eaLnBrk="1" hangingPunct="1">
              <a:buFont typeface="Wingdings" panose="05000000000000000000" pitchFamily="2" charset="2"/>
              <a:buChar char="ü"/>
              <a:defRPr/>
            </a:pPr>
            <a:r>
              <a:rPr lang="en-US" sz="2000" dirty="0" smtClean="0">
                <a:solidFill>
                  <a:schemeClr val="bg1"/>
                </a:solidFill>
              </a:rPr>
              <a:t>The </a:t>
            </a:r>
            <a:r>
              <a:rPr lang="en-US" sz="2000" dirty="0">
                <a:solidFill>
                  <a:schemeClr val="bg1"/>
                </a:solidFill>
              </a:rPr>
              <a:t>donated resource is from a third </a:t>
            </a:r>
            <a:r>
              <a:rPr lang="en-US" sz="2000" dirty="0" smtClean="0">
                <a:solidFill>
                  <a:schemeClr val="bg1"/>
                </a:solidFill>
              </a:rPr>
              <a:t>party;</a:t>
            </a:r>
          </a:p>
          <a:p>
            <a:pPr eaLnBrk="1" hangingPunct="1">
              <a:buFont typeface="Wingdings" panose="05000000000000000000" pitchFamily="2" charset="2"/>
              <a:buChar char="ü"/>
              <a:defRPr/>
            </a:pPr>
            <a:r>
              <a:rPr lang="en-US" sz="2000" dirty="0" smtClean="0"/>
              <a:t>The donated resource is necessary and reasonable; </a:t>
            </a:r>
            <a:endParaRPr lang="en-US" sz="2000" dirty="0" smtClean="0">
              <a:solidFill>
                <a:schemeClr val="bg1"/>
              </a:solidFill>
            </a:endParaRPr>
          </a:p>
          <a:p>
            <a:pPr eaLnBrk="1" hangingPunct="1">
              <a:buFont typeface="Wingdings" panose="05000000000000000000" pitchFamily="2" charset="2"/>
              <a:buChar char="ü"/>
              <a:defRPr/>
            </a:pPr>
            <a:r>
              <a:rPr lang="en-US" sz="2000" dirty="0" smtClean="0">
                <a:solidFill>
                  <a:schemeClr val="bg1"/>
                </a:solidFill>
              </a:rPr>
              <a:t>The </a:t>
            </a:r>
            <a:r>
              <a:rPr lang="en-US" sz="2000" dirty="0" smtClean="0"/>
              <a:t>applicant</a:t>
            </a:r>
            <a:r>
              <a:rPr lang="en-US" sz="2000" dirty="0" smtClean="0">
                <a:solidFill>
                  <a:schemeClr val="bg1"/>
                </a:solidFill>
              </a:rPr>
              <a:t> </a:t>
            </a:r>
            <a:r>
              <a:rPr lang="en-US" sz="2000" dirty="0">
                <a:solidFill>
                  <a:schemeClr val="bg1"/>
                </a:solidFill>
              </a:rPr>
              <a:t>uses the resource to perform </a:t>
            </a:r>
            <a:r>
              <a:rPr lang="en-US" sz="2000" dirty="0" smtClean="0">
                <a:solidFill>
                  <a:schemeClr val="bg1"/>
                </a:solidFill>
              </a:rPr>
              <a:t>eligible work; AND</a:t>
            </a:r>
          </a:p>
          <a:p>
            <a:pPr eaLnBrk="1" hangingPunct="1">
              <a:buFont typeface="Wingdings" panose="05000000000000000000" pitchFamily="2" charset="2"/>
              <a:buChar char="ü"/>
              <a:defRPr/>
            </a:pPr>
            <a:r>
              <a:rPr lang="en-US" sz="2000" dirty="0" smtClean="0">
                <a:solidFill>
                  <a:schemeClr val="bg1"/>
                </a:solidFill>
              </a:rPr>
              <a:t>The </a:t>
            </a:r>
            <a:r>
              <a:rPr lang="en-US" sz="2000" dirty="0" smtClean="0"/>
              <a:t>applicant</a:t>
            </a:r>
            <a:r>
              <a:rPr lang="en-US" sz="2000" dirty="0" smtClean="0">
                <a:solidFill>
                  <a:schemeClr val="bg1"/>
                </a:solidFill>
              </a:rPr>
              <a:t> </a:t>
            </a:r>
            <a:r>
              <a:rPr lang="en-US" sz="2000" dirty="0">
                <a:solidFill>
                  <a:schemeClr val="bg1"/>
                </a:solidFill>
              </a:rPr>
              <a:t>or volunteer tracks the resources and work performed, including description, locations, and hours</a:t>
            </a:r>
          </a:p>
          <a:p>
            <a:pPr marL="0" indent="0" eaLnBrk="1" hangingPunct="1">
              <a:buFont typeface="Arial" charset="0"/>
              <a:buNone/>
              <a:defRPr/>
            </a:pPr>
            <a:r>
              <a:rPr lang="en-US" sz="2400" dirty="0">
                <a:solidFill>
                  <a:schemeClr val="bg1"/>
                </a:solidFill>
              </a:rPr>
              <a:t>Offset amounts can include unpaid volunteer labor, donated equipment, </a:t>
            </a:r>
            <a:r>
              <a:rPr lang="en-US" sz="2400" dirty="0" smtClean="0">
                <a:solidFill>
                  <a:schemeClr val="bg1"/>
                </a:solidFill>
              </a:rPr>
              <a:t>and donated materials. </a:t>
            </a:r>
            <a:endParaRPr lang="en-US" altLang="en-US" sz="2400" dirty="0">
              <a:solidFill>
                <a:schemeClr val="bg1"/>
              </a:solidFill>
            </a:endParaRPr>
          </a:p>
        </p:txBody>
      </p:sp>
    </p:spTree>
    <p:extLst>
      <p:ext uri="{BB962C8B-B14F-4D97-AF65-F5344CB8AC3E}">
        <p14:creationId xmlns:p14="http://schemas.microsoft.com/office/powerpoint/2010/main" val="219861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FEMA-4624-DR-NH</a:t>
            </a:r>
            <a:endParaRPr lang="en-US" dirty="0"/>
          </a:p>
        </p:txBody>
      </p:sp>
      <p:sp>
        <p:nvSpPr>
          <p:cNvPr id="5" name="Content Placeholder 4"/>
          <p:cNvSpPr>
            <a:spLocks noGrp="1"/>
          </p:cNvSpPr>
          <p:nvPr>
            <p:ph type="body" sz="half" idx="2"/>
          </p:nvPr>
        </p:nvSpPr>
        <p:spPr>
          <a:xfrm>
            <a:off x="457200" y="1981200"/>
            <a:ext cx="7010400" cy="4191000"/>
          </a:xfrm>
        </p:spPr>
        <p:txBody>
          <a:bodyPr>
            <a:noAutofit/>
          </a:bodyPr>
          <a:lstStyle/>
          <a:p>
            <a:r>
              <a:rPr lang="en-US" sz="2400" dirty="0" smtClean="0">
                <a:solidFill>
                  <a:schemeClr val="bg1"/>
                </a:solidFill>
              </a:rPr>
              <a:t>July 29-30, 2021 Severe Storm &amp; Flooding</a:t>
            </a:r>
          </a:p>
          <a:p>
            <a:r>
              <a:rPr lang="en-US" sz="2400" dirty="0" smtClean="0">
                <a:solidFill>
                  <a:schemeClr val="bg1"/>
                </a:solidFill>
              </a:rPr>
              <a:t>Declaration Date: </a:t>
            </a:r>
            <a:r>
              <a:rPr lang="en-US" sz="2400" b="1" dirty="0" smtClean="0">
                <a:solidFill>
                  <a:schemeClr val="bg1"/>
                </a:solidFill>
              </a:rPr>
              <a:t>October 4, 2021</a:t>
            </a:r>
          </a:p>
          <a:p>
            <a:r>
              <a:rPr lang="en-US" sz="2400" dirty="0" smtClean="0">
                <a:solidFill>
                  <a:schemeClr val="bg1"/>
                </a:solidFill>
              </a:rPr>
              <a:t>Incident Period: July 29-30*, 2021</a:t>
            </a:r>
          </a:p>
          <a:p>
            <a:r>
              <a:rPr lang="en-US" sz="2400" dirty="0" smtClean="0">
                <a:solidFill>
                  <a:schemeClr val="bg1"/>
                </a:solidFill>
              </a:rPr>
              <a:t>Public Assistance Designated Counties:</a:t>
            </a:r>
          </a:p>
          <a:p>
            <a:pPr lvl="1"/>
            <a:r>
              <a:rPr lang="en-US" sz="2400" b="1" dirty="0" smtClean="0">
                <a:solidFill>
                  <a:schemeClr val="bg1"/>
                </a:solidFill>
              </a:rPr>
              <a:t>Cheshire</a:t>
            </a:r>
          </a:p>
          <a:p>
            <a:pPr lvl="1"/>
            <a:r>
              <a:rPr lang="en-US" sz="2400" b="1" dirty="0" smtClean="0"/>
              <a:t>Sullivan</a:t>
            </a:r>
          </a:p>
          <a:p>
            <a:r>
              <a:rPr lang="en-US" sz="2400" dirty="0" smtClean="0">
                <a:solidFill>
                  <a:schemeClr val="bg1"/>
                </a:solidFill>
              </a:rPr>
              <a:t>Hazard Mitigation Grant Program</a:t>
            </a:r>
          </a:p>
          <a:p>
            <a:pPr lvl="1"/>
            <a:r>
              <a:rPr lang="en-US" sz="2400" dirty="0" smtClean="0">
                <a:solidFill>
                  <a:schemeClr val="bg1"/>
                </a:solidFill>
              </a:rPr>
              <a:t>Statewide</a:t>
            </a:r>
            <a:endParaRPr lang="en-US" sz="2400"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600" y="1676400"/>
            <a:ext cx="3709554" cy="4800600"/>
          </a:xfrm>
          <a:prstGeom prst="rect">
            <a:avLst/>
          </a:prstGeom>
        </p:spPr>
      </p:pic>
    </p:spTree>
    <p:extLst>
      <p:ext uri="{BB962C8B-B14F-4D97-AF65-F5344CB8AC3E}">
        <p14:creationId xmlns:p14="http://schemas.microsoft.com/office/powerpoint/2010/main" val="13204259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Management Costs (MC)</a:t>
            </a:r>
            <a:endParaRPr lang="en-US" dirty="0"/>
          </a:p>
        </p:txBody>
      </p:sp>
      <p:sp>
        <p:nvSpPr>
          <p:cNvPr id="4" name="Rectangle 1030"/>
          <p:cNvSpPr>
            <a:spLocks noChangeArrowheads="1"/>
          </p:cNvSpPr>
          <p:nvPr/>
        </p:nvSpPr>
        <p:spPr bwMode="auto">
          <a:xfrm>
            <a:off x="187036" y="1981200"/>
            <a:ext cx="8728364"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defRPr sz="2400">
                <a:solidFill>
                  <a:schemeClr val="tx1"/>
                </a:solidFill>
                <a:latin typeface="Arial" charset="0"/>
              </a:defRPr>
            </a:lvl1pPr>
            <a:lvl2pPr marL="571500" indent="-223838">
              <a:defRPr sz="2400">
                <a:solidFill>
                  <a:schemeClr val="tx1"/>
                </a:solidFill>
                <a:latin typeface="Arial" charset="0"/>
              </a:defRPr>
            </a:lvl2pPr>
            <a:lvl3pPr marL="909638" indent="-222250">
              <a:defRPr sz="2400">
                <a:solidFill>
                  <a:schemeClr val="tx1"/>
                </a:solidFill>
                <a:latin typeface="Arial" charset="0"/>
              </a:defRPr>
            </a:lvl3pPr>
            <a:lvl4pPr marL="1258888" indent="-231775">
              <a:defRPr sz="2400">
                <a:solidFill>
                  <a:schemeClr val="tx1"/>
                </a:solidFill>
                <a:latin typeface="Arial" charset="0"/>
              </a:defRPr>
            </a:lvl4pPr>
            <a:lvl5pPr marL="1598613" indent="-222250">
              <a:defRPr sz="2400">
                <a:solidFill>
                  <a:schemeClr val="tx1"/>
                </a:solidFill>
                <a:latin typeface="Arial" charset="0"/>
              </a:defRPr>
            </a:lvl5pPr>
            <a:lvl6pPr marL="2055813" indent="-222250" eaLnBrk="0" fontAlgn="base" hangingPunct="0">
              <a:spcBef>
                <a:spcPct val="0"/>
              </a:spcBef>
              <a:spcAft>
                <a:spcPct val="0"/>
              </a:spcAft>
              <a:defRPr sz="2400">
                <a:solidFill>
                  <a:schemeClr val="tx1"/>
                </a:solidFill>
                <a:latin typeface="Arial" charset="0"/>
              </a:defRPr>
            </a:lvl6pPr>
            <a:lvl7pPr marL="2513013" indent="-222250" eaLnBrk="0" fontAlgn="base" hangingPunct="0">
              <a:spcBef>
                <a:spcPct val="0"/>
              </a:spcBef>
              <a:spcAft>
                <a:spcPct val="0"/>
              </a:spcAft>
              <a:defRPr sz="2400">
                <a:solidFill>
                  <a:schemeClr val="tx1"/>
                </a:solidFill>
                <a:latin typeface="Arial" charset="0"/>
              </a:defRPr>
            </a:lvl7pPr>
            <a:lvl8pPr marL="2970213" indent="-222250" eaLnBrk="0" fontAlgn="base" hangingPunct="0">
              <a:spcBef>
                <a:spcPct val="0"/>
              </a:spcBef>
              <a:spcAft>
                <a:spcPct val="0"/>
              </a:spcAft>
              <a:defRPr sz="2400">
                <a:solidFill>
                  <a:schemeClr val="tx1"/>
                </a:solidFill>
                <a:latin typeface="Arial" charset="0"/>
              </a:defRPr>
            </a:lvl8pPr>
            <a:lvl9pPr marL="3427413" indent="-222250" eaLnBrk="0" fontAlgn="base" hangingPunct="0">
              <a:spcBef>
                <a:spcPct val="0"/>
              </a:spcBef>
              <a:spcAft>
                <a:spcPct val="0"/>
              </a:spcAft>
              <a:defRPr sz="2400">
                <a:solidFill>
                  <a:schemeClr val="tx1"/>
                </a:solidFill>
                <a:latin typeface="Arial" charset="0"/>
              </a:defRPr>
            </a:lvl9pPr>
          </a:lstStyle>
          <a:p>
            <a:pPr marL="342900" indent="-342900">
              <a:spcBef>
                <a:spcPct val="60000"/>
              </a:spcBef>
              <a:buClr>
                <a:schemeClr val="bg1"/>
              </a:buClr>
              <a:buFont typeface="Arial" panose="020B0604020202020204" pitchFamily="34" charset="0"/>
              <a:buChar char="•"/>
            </a:pPr>
            <a:r>
              <a:rPr lang="en-US" altLang="en-US" dirty="0" smtClean="0">
                <a:solidFill>
                  <a:schemeClr val="bg1"/>
                </a:solidFill>
                <a:latin typeface="+mn-lt"/>
              </a:rPr>
              <a:t>Administrative costs reimbursed as Management Costs are for </a:t>
            </a:r>
            <a:r>
              <a:rPr lang="en-US" altLang="en-US" b="1" dirty="0" smtClean="0">
                <a:solidFill>
                  <a:schemeClr val="bg1"/>
                </a:solidFill>
                <a:latin typeface="+mn-lt"/>
              </a:rPr>
              <a:t>costs for activities related to the receipt and administration of PA </a:t>
            </a:r>
            <a:r>
              <a:rPr lang="en-US" altLang="en-US" dirty="0" smtClean="0">
                <a:solidFill>
                  <a:schemeClr val="bg1"/>
                </a:solidFill>
                <a:latin typeface="+mn-lt"/>
              </a:rPr>
              <a:t>funding, not on work/activities completed as part of the project.</a:t>
            </a:r>
          </a:p>
          <a:p>
            <a:pPr marL="741362" lvl="1" indent="-342900">
              <a:spcBef>
                <a:spcPct val="60000"/>
              </a:spcBef>
              <a:buClr>
                <a:schemeClr val="bg1"/>
              </a:buClr>
              <a:buFont typeface="Arial" panose="020B0604020202020204" pitchFamily="34" charset="0"/>
              <a:buChar char="•"/>
            </a:pPr>
            <a:r>
              <a:rPr lang="en-US" altLang="en-US" dirty="0" smtClean="0">
                <a:solidFill>
                  <a:schemeClr val="bg1"/>
                </a:solidFill>
                <a:latin typeface="+mn-lt"/>
              </a:rPr>
              <a:t>Costs incurred to manage the project/complete the work = project costs (Categories A-G)</a:t>
            </a:r>
          </a:p>
          <a:p>
            <a:pPr marL="741362" lvl="1" indent="-342900">
              <a:spcBef>
                <a:spcPct val="60000"/>
              </a:spcBef>
              <a:buClr>
                <a:schemeClr val="bg1"/>
              </a:buClr>
              <a:buFont typeface="Arial" panose="020B0604020202020204" pitchFamily="34" charset="0"/>
              <a:buChar char="•"/>
            </a:pPr>
            <a:r>
              <a:rPr lang="en-US" altLang="en-US" dirty="0" smtClean="0">
                <a:solidFill>
                  <a:schemeClr val="bg1"/>
                </a:solidFill>
                <a:latin typeface="+mn-lt"/>
              </a:rPr>
              <a:t>Cost incurred to manage the PA grant and seek reimbursement from FEMA = Management Costs (MC) (Category Z)</a:t>
            </a:r>
            <a:endParaRPr lang="en-US" altLang="en-US" dirty="0">
              <a:solidFill>
                <a:schemeClr val="bg1"/>
              </a:solidFill>
            </a:endParaRPr>
          </a:p>
        </p:txBody>
      </p:sp>
    </p:spTree>
    <p:extLst>
      <p:ext uri="{BB962C8B-B14F-4D97-AF65-F5344CB8AC3E}">
        <p14:creationId xmlns:p14="http://schemas.microsoft.com/office/powerpoint/2010/main" val="3387963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Management Costs (MC)</a:t>
            </a:r>
            <a:endParaRPr lang="en-US" dirty="0"/>
          </a:p>
        </p:txBody>
      </p:sp>
      <p:sp>
        <p:nvSpPr>
          <p:cNvPr id="4" name="Rectangle 1030"/>
          <p:cNvSpPr>
            <a:spLocks noChangeArrowheads="1"/>
          </p:cNvSpPr>
          <p:nvPr/>
        </p:nvSpPr>
        <p:spPr bwMode="auto">
          <a:xfrm>
            <a:off x="152400" y="1905000"/>
            <a:ext cx="8728364"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defRPr sz="2400">
                <a:solidFill>
                  <a:schemeClr val="tx1"/>
                </a:solidFill>
                <a:latin typeface="Arial" charset="0"/>
              </a:defRPr>
            </a:lvl1pPr>
            <a:lvl2pPr marL="571500" indent="-223838">
              <a:defRPr sz="2400">
                <a:solidFill>
                  <a:schemeClr val="tx1"/>
                </a:solidFill>
                <a:latin typeface="Arial" charset="0"/>
              </a:defRPr>
            </a:lvl2pPr>
            <a:lvl3pPr marL="909638" indent="-222250">
              <a:defRPr sz="2400">
                <a:solidFill>
                  <a:schemeClr val="tx1"/>
                </a:solidFill>
                <a:latin typeface="Arial" charset="0"/>
              </a:defRPr>
            </a:lvl3pPr>
            <a:lvl4pPr marL="1258888" indent="-231775">
              <a:defRPr sz="2400">
                <a:solidFill>
                  <a:schemeClr val="tx1"/>
                </a:solidFill>
                <a:latin typeface="Arial" charset="0"/>
              </a:defRPr>
            </a:lvl4pPr>
            <a:lvl5pPr marL="1598613" indent="-222250">
              <a:defRPr sz="2400">
                <a:solidFill>
                  <a:schemeClr val="tx1"/>
                </a:solidFill>
                <a:latin typeface="Arial" charset="0"/>
              </a:defRPr>
            </a:lvl5pPr>
            <a:lvl6pPr marL="2055813" indent="-222250" eaLnBrk="0" fontAlgn="base" hangingPunct="0">
              <a:spcBef>
                <a:spcPct val="0"/>
              </a:spcBef>
              <a:spcAft>
                <a:spcPct val="0"/>
              </a:spcAft>
              <a:defRPr sz="2400">
                <a:solidFill>
                  <a:schemeClr val="tx1"/>
                </a:solidFill>
                <a:latin typeface="Arial" charset="0"/>
              </a:defRPr>
            </a:lvl6pPr>
            <a:lvl7pPr marL="2513013" indent="-222250" eaLnBrk="0" fontAlgn="base" hangingPunct="0">
              <a:spcBef>
                <a:spcPct val="0"/>
              </a:spcBef>
              <a:spcAft>
                <a:spcPct val="0"/>
              </a:spcAft>
              <a:defRPr sz="2400">
                <a:solidFill>
                  <a:schemeClr val="tx1"/>
                </a:solidFill>
                <a:latin typeface="Arial" charset="0"/>
              </a:defRPr>
            </a:lvl7pPr>
            <a:lvl8pPr marL="2970213" indent="-222250" eaLnBrk="0" fontAlgn="base" hangingPunct="0">
              <a:spcBef>
                <a:spcPct val="0"/>
              </a:spcBef>
              <a:spcAft>
                <a:spcPct val="0"/>
              </a:spcAft>
              <a:defRPr sz="2400">
                <a:solidFill>
                  <a:schemeClr val="tx1"/>
                </a:solidFill>
                <a:latin typeface="Arial" charset="0"/>
              </a:defRPr>
            </a:lvl8pPr>
            <a:lvl9pPr marL="3427413" indent="-222250" eaLnBrk="0" fontAlgn="base" hangingPunct="0">
              <a:spcBef>
                <a:spcPct val="0"/>
              </a:spcBef>
              <a:spcAft>
                <a:spcPct val="0"/>
              </a:spcAft>
              <a:defRPr sz="2400">
                <a:solidFill>
                  <a:schemeClr val="tx1"/>
                </a:solidFill>
                <a:latin typeface="Arial" charset="0"/>
              </a:defRPr>
            </a:lvl9pPr>
          </a:lstStyle>
          <a:p>
            <a:pPr marL="342900" indent="-342900">
              <a:spcBef>
                <a:spcPct val="60000"/>
              </a:spcBef>
              <a:buClr>
                <a:schemeClr val="bg1"/>
              </a:buClr>
              <a:buFont typeface="Arial" panose="020B0604020202020204" pitchFamily="34" charset="0"/>
              <a:buChar char="•"/>
            </a:pPr>
            <a:r>
              <a:rPr lang="en-US" altLang="en-US" sz="2200" dirty="0" smtClean="0">
                <a:solidFill>
                  <a:schemeClr val="bg1"/>
                </a:solidFill>
                <a:latin typeface="+mn-lt"/>
              </a:rPr>
              <a:t>Reimbursement (per each applicant)</a:t>
            </a:r>
          </a:p>
          <a:p>
            <a:pPr marL="741362" lvl="1" indent="-342900">
              <a:spcBef>
                <a:spcPts val="600"/>
              </a:spcBef>
              <a:buClr>
                <a:schemeClr val="bg1"/>
              </a:buClr>
              <a:buFont typeface="Arial" panose="020B0604020202020204" pitchFamily="34" charset="0"/>
              <a:buChar char="•"/>
            </a:pPr>
            <a:r>
              <a:rPr lang="en-US" sz="2000" b="1" dirty="0">
                <a:solidFill>
                  <a:schemeClr val="bg1"/>
                </a:solidFill>
                <a:latin typeface="+mn-lt"/>
              </a:rPr>
              <a:t>up to</a:t>
            </a:r>
            <a:r>
              <a:rPr lang="en-US" sz="2000" dirty="0">
                <a:solidFill>
                  <a:schemeClr val="bg1"/>
                </a:solidFill>
                <a:latin typeface="+mn-lt"/>
              </a:rPr>
              <a:t> </a:t>
            </a:r>
            <a:r>
              <a:rPr lang="en-US" sz="2000" b="1" dirty="0">
                <a:solidFill>
                  <a:schemeClr val="bg1"/>
                </a:solidFill>
                <a:latin typeface="+mn-lt"/>
              </a:rPr>
              <a:t>5%</a:t>
            </a:r>
            <a:r>
              <a:rPr lang="en-US" sz="2000" dirty="0">
                <a:solidFill>
                  <a:schemeClr val="bg1"/>
                </a:solidFill>
                <a:latin typeface="+mn-lt"/>
              </a:rPr>
              <a:t> of the total </a:t>
            </a:r>
            <a:r>
              <a:rPr lang="en-US" sz="2000" dirty="0" smtClean="0">
                <a:solidFill>
                  <a:schemeClr val="bg1"/>
                </a:solidFill>
                <a:latin typeface="+mn-lt"/>
              </a:rPr>
              <a:t>project </a:t>
            </a:r>
            <a:r>
              <a:rPr lang="en-US" sz="2000" dirty="0">
                <a:solidFill>
                  <a:schemeClr val="bg1"/>
                </a:solidFill>
                <a:latin typeface="+mn-lt"/>
              </a:rPr>
              <a:t>amount obligated for the disaster</a:t>
            </a:r>
          </a:p>
          <a:p>
            <a:pPr marL="741362" lvl="1" indent="-342900">
              <a:spcBef>
                <a:spcPts val="600"/>
              </a:spcBef>
              <a:buClr>
                <a:schemeClr val="bg1"/>
              </a:buClr>
              <a:buFont typeface="Arial" panose="020B0604020202020204" pitchFamily="34" charset="0"/>
              <a:buChar char="•"/>
            </a:pPr>
            <a:r>
              <a:rPr lang="en-US" altLang="en-US" sz="2000" dirty="0" smtClean="0">
                <a:solidFill>
                  <a:schemeClr val="bg1"/>
                </a:solidFill>
                <a:latin typeface="+mn-lt"/>
              </a:rPr>
              <a:t>for </a:t>
            </a:r>
            <a:r>
              <a:rPr lang="en-US" altLang="en-US" sz="2000" b="1" dirty="0">
                <a:solidFill>
                  <a:schemeClr val="bg1"/>
                </a:solidFill>
                <a:latin typeface="+mn-lt"/>
              </a:rPr>
              <a:t>actual costs </a:t>
            </a:r>
            <a:r>
              <a:rPr lang="en-US" altLang="en-US" sz="2000" dirty="0">
                <a:solidFill>
                  <a:schemeClr val="bg1"/>
                </a:solidFill>
                <a:latin typeface="+mn-lt"/>
              </a:rPr>
              <a:t>incurred </a:t>
            </a:r>
            <a:r>
              <a:rPr lang="en-US" altLang="en-US" sz="2000" dirty="0" smtClean="0">
                <a:solidFill>
                  <a:schemeClr val="bg1"/>
                </a:solidFill>
                <a:latin typeface="+mn-lt"/>
              </a:rPr>
              <a:t>only (no </a:t>
            </a:r>
            <a:r>
              <a:rPr lang="en-US" altLang="en-US" sz="2000" dirty="0">
                <a:solidFill>
                  <a:schemeClr val="bg1"/>
                </a:solidFill>
                <a:latin typeface="+mn-lt"/>
              </a:rPr>
              <a:t>excess funds</a:t>
            </a:r>
            <a:r>
              <a:rPr lang="en-US" altLang="en-US" sz="2000" dirty="0" smtClean="0">
                <a:solidFill>
                  <a:schemeClr val="bg1"/>
                </a:solidFill>
                <a:latin typeface="+mn-lt"/>
              </a:rPr>
              <a:t>)</a:t>
            </a:r>
          </a:p>
          <a:p>
            <a:pPr marL="741362" lvl="1" indent="-342900">
              <a:spcBef>
                <a:spcPts val="600"/>
              </a:spcBef>
              <a:buClr>
                <a:schemeClr val="bg1"/>
              </a:buClr>
              <a:buFont typeface="Arial" panose="020B0604020202020204" pitchFamily="34" charset="0"/>
              <a:buChar char="•"/>
            </a:pPr>
            <a:r>
              <a:rPr lang="en-US" altLang="en-US" sz="2000" dirty="0" smtClean="0">
                <a:solidFill>
                  <a:schemeClr val="bg1"/>
                </a:solidFill>
                <a:latin typeface="+mn-lt"/>
              </a:rPr>
              <a:t>100% federal share (no cost share for the Subrecipient)</a:t>
            </a:r>
          </a:p>
          <a:p>
            <a:pPr marL="342900" indent="-342900">
              <a:spcBef>
                <a:spcPct val="60000"/>
              </a:spcBef>
              <a:buClr>
                <a:schemeClr val="bg1"/>
              </a:buClr>
              <a:buFont typeface="Arial" panose="020B0604020202020204" pitchFamily="34" charset="0"/>
              <a:buChar char="•"/>
            </a:pPr>
            <a:r>
              <a:rPr lang="en-US" altLang="en-US" sz="2200" dirty="0" smtClean="0">
                <a:solidFill>
                  <a:schemeClr val="bg1"/>
                </a:solidFill>
                <a:latin typeface="+mn-lt"/>
              </a:rPr>
              <a:t>Documentation required for all expenses</a:t>
            </a:r>
          </a:p>
          <a:p>
            <a:pPr marL="342900" indent="-342900">
              <a:spcBef>
                <a:spcPct val="60000"/>
              </a:spcBef>
              <a:buClr>
                <a:schemeClr val="bg1"/>
              </a:buClr>
              <a:buFont typeface="Arial" panose="020B0604020202020204" pitchFamily="34" charset="0"/>
              <a:buChar char="•"/>
            </a:pPr>
            <a:r>
              <a:rPr lang="en-US" altLang="en-US" sz="2200" dirty="0" smtClean="0">
                <a:solidFill>
                  <a:schemeClr val="bg1"/>
                </a:solidFill>
                <a:latin typeface="+mn-lt"/>
              </a:rPr>
              <a:t>Awarded as a separate Category Z project</a:t>
            </a:r>
          </a:p>
          <a:p>
            <a:pPr marL="342900" indent="-342900">
              <a:spcBef>
                <a:spcPct val="60000"/>
              </a:spcBef>
              <a:buClr>
                <a:schemeClr val="bg1"/>
              </a:buClr>
              <a:buFont typeface="Arial" panose="020B0604020202020204" pitchFamily="34" charset="0"/>
              <a:buChar char="•"/>
            </a:pPr>
            <a:r>
              <a:rPr lang="en-US" altLang="en-US" sz="2200" dirty="0" smtClean="0">
                <a:solidFill>
                  <a:schemeClr val="bg1"/>
                </a:solidFill>
                <a:latin typeface="+mn-lt"/>
              </a:rPr>
              <a:t>Eligible expenses include:</a:t>
            </a:r>
          </a:p>
          <a:p>
            <a:pPr marL="741362" lvl="1" indent="-342900">
              <a:spcBef>
                <a:spcPts val="600"/>
              </a:spcBef>
              <a:buClr>
                <a:schemeClr val="bg1"/>
              </a:buClr>
              <a:buFont typeface="Arial" panose="020B0604020202020204" pitchFamily="34" charset="0"/>
              <a:buChar char="•"/>
            </a:pPr>
            <a:r>
              <a:rPr lang="en-US" altLang="en-US" sz="2000" dirty="0" smtClean="0">
                <a:solidFill>
                  <a:schemeClr val="bg1"/>
                </a:solidFill>
                <a:latin typeface="+mn-lt"/>
              </a:rPr>
              <a:t>Indirect costs</a:t>
            </a:r>
          </a:p>
          <a:p>
            <a:pPr marL="741362" lvl="1" indent="-342900">
              <a:spcBef>
                <a:spcPts val="600"/>
              </a:spcBef>
              <a:buClr>
                <a:schemeClr val="bg1"/>
              </a:buClr>
              <a:buFont typeface="Arial" panose="020B0604020202020204" pitchFamily="34" charset="0"/>
              <a:buChar char="•"/>
            </a:pPr>
            <a:r>
              <a:rPr lang="en-US" altLang="en-US" sz="2000" dirty="0" smtClean="0">
                <a:solidFill>
                  <a:schemeClr val="bg1"/>
                </a:solidFill>
                <a:latin typeface="+mn-lt"/>
              </a:rPr>
              <a:t>Direct Administrative Costs</a:t>
            </a:r>
          </a:p>
          <a:p>
            <a:pPr marL="741362" lvl="1" indent="-342900">
              <a:spcBef>
                <a:spcPts val="600"/>
              </a:spcBef>
              <a:buClr>
                <a:schemeClr val="bg1"/>
              </a:buClr>
              <a:buFont typeface="Arial" panose="020B0604020202020204" pitchFamily="34" charset="0"/>
              <a:buChar char="•"/>
            </a:pPr>
            <a:r>
              <a:rPr lang="en-US" altLang="en-US" sz="2000" dirty="0" smtClean="0">
                <a:solidFill>
                  <a:schemeClr val="bg1"/>
                </a:solidFill>
                <a:latin typeface="+mn-lt"/>
              </a:rPr>
              <a:t>Other administrative expenses associated with the disaster</a:t>
            </a:r>
            <a:endParaRPr lang="en-US" altLang="en-US" dirty="0">
              <a:solidFill>
                <a:schemeClr val="bg1"/>
              </a:solidFill>
              <a:latin typeface="+mn-lt"/>
            </a:endParaRPr>
          </a:p>
        </p:txBody>
      </p:sp>
    </p:spTree>
    <p:extLst>
      <p:ext uri="{BB962C8B-B14F-4D97-AF65-F5344CB8AC3E}">
        <p14:creationId xmlns:p14="http://schemas.microsoft.com/office/powerpoint/2010/main" val="327779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MC Eligible Expenses</a:t>
            </a:r>
            <a:endParaRPr lang="en-US" sz="1800" b="0" dirty="0"/>
          </a:p>
        </p:txBody>
      </p:sp>
      <p:sp>
        <p:nvSpPr>
          <p:cNvPr id="3" name="Content Placeholder 2"/>
          <p:cNvSpPr>
            <a:spLocks noGrp="1"/>
          </p:cNvSpPr>
          <p:nvPr>
            <p:ph idx="1"/>
          </p:nvPr>
        </p:nvSpPr>
        <p:spPr>
          <a:xfrm>
            <a:off x="381000" y="1600200"/>
            <a:ext cx="8534400" cy="4648200"/>
          </a:xfrm>
        </p:spPr>
        <p:txBody>
          <a:bodyPr>
            <a:normAutofit fontScale="55000" lnSpcReduction="20000"/>
          </a:bodyPr>
          <a:lstStyle/>
          <a:p>
            <a:pPr marL="0" indent="0">
              <a:lnSpc>
                <a:spcPct val="120000"/>
              </a:lnSpc>
              <a:buNone/>
            </a:pPr>
            <a:r>
              <a:rPr lang="en-US" b="1" dirty="0" smtClean="0"/>
              <a:t>Labor, Equipment, and Supplies associated with the following activities: </a:t>
            </a:r>
            <a:r>
              <a:rPr lang="en-US" i="1" dirty="0" smtClean="0"/>
              <a:t>(not an all inclusive list)</a:t>
            </a:r>
          </a:p>
          <a:p>
            <a:pPr>
              <a:lnSpc>
                <a:spcPct val="120000"/>
              </a:lnSpc>
            </a:pPr>
            <a:r>
              <a:rPr lang="en-US" dirty="0" smtClean="0"/>
              <a:t>Applicant </a:t>
            </a:r>
            <a:r>
              <a:rPr lang="en-US" dirty="0"/>
              <a:t>Briefings</a:t>
            </a:r>
          </a:p>
          <a:p>
            <a:pPr>
              <a:lnSpc>
                <a:spcPct val="120000"/>
              </a:lnSpc>
            </a:pPr>
            <a:r>
              <a:rPr lang="en-US" dirty="0" smtClean="0"/>
              <a:t>Meetings </a:t>
            </a:r>
            <a:r>
              <a:rPr lang="en-US" dirty="0"/>
              <a:t>regarding the PA Program or overall PA damage claim </a:t>
            </a:r>
          </a:p>
          <a:p>
            <a:pPr>
              <a:lnSpc>
                <a:spcPct val="120000"/>
              </a:lnSpc>
            </a:pPr>
            <a:r>
              <a:rPr lang="en-US" dirty="0"/>
              <a:t>Preparing correspondence </a:t>
            </a:r>
          </a:p>
          <a:p>
            <a:pPr>
              <a:lnSpc>
                <a:spcPct val="120000"/>
              </a:lnSpc>
            </a:pPr>
            <a:r>
              <a:rPr lang="en-US" dirty="0"/>
              <a:t>Collecting, copying, filing, or submitting documents to support a claim </a:t>
            </a:r>
          </a:p>
          <a:p>
            <a:pPr>
              <a:lnSpc>
                <a:spcPct val="120000"/>
              </a:lnSpc>
            </a:pPr>
            <a:r>
              <a:rPr lang="en-US" dirty="0"/>
              <a:t>Developing the detailed damage description </a:t>
            </a:r>
          </a:p>
          <a:p>
            <a:pPr>
              <a:lnSpc>
                <a:spcPct val="120000"/>
              </a:lnSpc>
            </a:pPr>
            <a:r>
              <a:rPr lang="en-US" dirty="0" smtClean="0"/>
              <a:t>Organizing </a:t>
            </a:r>
            <a:r>
              <a:rPr lang="en-US" dirty="0"/>
              <a:t>PA </a:t>
            </a:r>
            <a:r>
              <a:rPr lang="en-US" dirty="0" smtClean="0"/>
              <a:t>damages into </a:t>
            </a:r>
            <a:r>
              <a:rPr lang="en-US" dirty="0"/>
              <a:t>logical groups </a:t>
            </a:r>
          </a:p>
          <a:p>
            <a:pPr>
              <a:lnSpc>
                <a:spcPct val="120000"/>
              </a:lnSpc>
            </a:pPr>
            <a:r>
              <a:rPr lang="en-US" dirty="0"/>
              <a:t>Preparing and Reviewing PWs </a:t>
            </a:r>
          </a:p>
          <a:p>
            <a:pPr>
              <a:lnSpc>
                <a:spcPct val="120000"/>
              </a:lnSpc>
            </a:pPr>
            <a:r>
              <a:rPr lang="en-US" dirty="0" smtClean="0"/>
              <a:t>Preparing </a:t>
            </a:r>
            <a:r>
              <a:rPr lang="en-US" dirty="0"/>
              <a:t>Small and Large Projects </a:t>
            </a:r>
          </a:p>
          <a:p>
            <a:pPr>
              <a:lnSpc>
                <a:spcPct val="120000"/>
              </a:lnSpc>
            </a:pPr>
            <a:r>
              <a:rPr lang="en-US" dirty="0" smtClean="0"/>
              <a:t>Requesting </a:t>
            </a:r>
            <a:r>
              <a:rPr lang="en-US" dirty="0"/>
              <a:t>disbursement of PA funds </a:t>
            </a:r>
          </a:p>
          <a:p>
            <a:pPr>
              <a:lnSpc>
                <a:spcPct val="120000"/>
              </a:lnSpc>
            </a:pPr>
            <a:r>
              <a:rPr lang="en-US" dirty="0"/>
              <a:t>Travel expenses </a:t>
            </a:r>
          </a:p>
          <a:p>
            <a:pPr>
              <a:lnSpc>
                <a:spcPct val="120000"/>
              </a:lnSpc>
            </a:pPr>
            <a:r>
              <a:rPr lang="en-US" dirty="0" smtClean="0"/>
              <a:t>Training </a:t>
            </a:r>
          </a:p>
          <a:p>
            <a:pPr>
              <a:lnSpc>
                <a:spcPct val="120000"/>
              </a:lnSpc>
            </a:pPr>
            <a:r>
              <a:rPr lang="en-US" b="1" dirty="0" smtClean="0"/>
              <a:t>Track ALL time and expenses spent on the management of the grant</a:t>
            </a:r>
            <a:endParaRPr lang="en-US" b="1" dirty="0"/>
          </a:p>
        </p:txBody>
      </p:sp>
    </p:spTree>
    <p:extLst>
      <p:ext uri="{BB962C8B-B14F-4D97-AF65-F5344CB8AC3E}">
        <p14:creationId xmlns:p14="http://schemas.microsoft.com/office/powerpoint/2010/main" val="38961464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8855"/>
          <a:stretch/>
        </p:blipFill>
        <p:spPr>
          <a:xfrm>
            <a:off x="304800" y="1447800"/>
            <a:ext cx="8453019" cy="4953000"/>
          </a:xfrm>
          <a:prstGeom prst="rect">
            <a:avLst/>
          </a:prstGeom>
        </p:spPr>
      </p:pic>
      <p:sp>
        <p:nvSpPr>
          <p:cNvPr id="3" name="Oval 2"/>
          <p:cNvSpPr/>
          <p:nvPr/>
        </p:nvSpPr>
        <p:spPr>
          <a:xfrm>
            <a:off x="1905000" y="4343400"/>
            <a:ext cx="2209800" cy="1066800"/>
          </a:xfrm>
          <a:custGeom>
            <a:avLst/>
            <a:gdLst>
              <a:gd name="connsiteX0" fmla="*/ 0 w 2362200"/>
              <a:gd name="connsiteY0" fmla="*/ 571500 h 1143000"/>
              <a:gd name="connsiteX1" fmla="*/ 1181100 w 2362200"/>
              <a:gd name="connsiteY1" fmla="*/ 0 h 1143000"/>
              <a:gd name="connsiteX2" fmla="*/ 2362200 w 2362200"/>
              <a:gd name="connsiteY2" fmla="*/ 571500 h 1143000"/>
              <a:gd name="connsiteX3" fmla="*/ 1181100 w 2362200"/>
              <a:gd name="connsiteY3" fmla="*/ 1143000 h 1143000"/>
              <a:gd name="connsiteX4" fmla="*/ 0 w 2362200"/>
              <a:gd name="connsiteY4" fmla="*/ 571500 h 1143000"/>
              <a:gd name="connsiteX0" fmla="*/ 1181100 w 2362200"/>
              <a:gd name="connsiteY0" fmla="*/ 0 h 1143000"/>
              <a:gd name="connsiteX1" fmla="*/ 2362200 w 2362200"/>
              <a:gd name="connsiteY1" fmla="*/ 571500 h 1143000"/>
              <a:gd name="connsiteX2" fmla="*/ 1181100 w 2362200"/>
              <a:gd name="connsiteY2" fmla="*/ 1143000 h 1143000"/>
              <a:gd name="connsiteX3" fmla="*/ 0 w 2362200"/>
              <a:gd name="connsiteY3" fmla="*/ 571500 h 1143000"/>
              <a:gd name="connsiteX4" fmla="*/ 1272540 w 2362200"/>
              <a:gd name="connsiteY4" fmla="*/ 91440 h 1143000"/>
              <a:gd name="connsiteX0" fmla="*/ 1016000 w 2362200"/>
              <a:gd name="connsiteY0" fmla="*/ 0 h 1346200"/>
              <a:gd name="connsiteX1" fmla="*/ 2362200 w 2362200"/>
              <a:gd name="connsiteY1" fmla="*/ 774700 h 1346200"/>
              <a:gd name="connsiteX2" fmla="*/ 1181100 w 2362200"/>
              <a:gd name="connsiteY2" fmla="*/ 1346200 h 1346200"/>
              <a:gd name="connsiteX3" fmla="*/ 0 w 2362200"/>
              <a:gd name="connsiteY3" fmla="*/ 774700 h 1346200"/>
              <a:gd name="connsiteX4" fmla="*/ 1272540 w 2362200"/>
              <a:gd name="connsiteY4" fmla="*/ 294640 h 1346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1219200">
                <a:moveTo>
                  <a:pt x="965200" y="0"/>
                </a:moveTo>
                <a:cubicBezTo>
                  <a:pt x="1617504" y="0"/>
                  <a:pt x="2362200" y="332069"/>
                  <a:pt x="2362200" y="647700"/>
                </a:cubicBezTo>
                <a:cubicBezTo>
                  <a:pt x="2362200" y="963331"/>
                  <a:pt x="1833404" y="1219200"/>
                  <a:pt x="1181100" y="1219200"/>
                </a:cubicBezTo>
                <a:cubicBezTo>
                  <a:pt x="528796" y="1219200"/>
                  <a:pt x="0" y="963331"/>
                  <a:pt x="0" y="647700"/>
                </a:cubicBezTo>
                <a:cubicBezTo>
                  <a:pt x="0" y="332069"/>
                  <a:pt x="528796" y="76200"/>
                  <a:pt x="1272540" y="1676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6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Request for Public Assistance</a:t>
            </a:r>
            <a:endParaRPr lang="en-US" dirty="0"/>
          </a:p>
        </p:txBody>
      </p:sp>
      <p:sp>
        <p:nvSpPr>
          <p:cNvPr id="3" name="Content Placeholder 2"/>
          <p:cNvSpPr>
            <a:spLocks noGrp="1"/>
          </p:cNvSpPr>
          <p:nvPr>
            <p:ph idx="1"/>
          </p:nvPr>
        </p:nvSpPr>
        <p:spPr>
          <a:xfrm>
            <a:off x="76200" y="1905000"/>
            <a:ext cx="5181599" cy="4343400"/>
          </a:xfrm>
        </p:spPr>
        <p:txBody>
          <a:bodyPr>
            <a:normAutofit fontScale="77500" lnSpcReduction="20000"/>
          </a:bodyPr>
          <a:lstStyle/>
          <a:p>
            <a:r>
              <a:rPr lang="en-US" dirty="0" smtClean="0"/>
              <a:t>The Request for Public Assistance (RPA) must be submitted to HSEM by:</a:t>
            </a:r>
          </a:p>
          <a:p>
            <a:pPr lvl="1"/>
            <a:r>
              <a:rPr lang="en-US" dirty="0" smtClean="0">
                <a:solidFill>
                  <a:srgbClr val="FF0000"/>
                </a:solidFill>
              </a:rPr>
              <a:t>DR 4622 - 10/26/2021</a:t>
            </a:r>
          </a:p>
          <a:p>
            <a:pPr lvl="1"/>
            <a:r>
              <a:rPr lang="en-US" dirty="0" smtClean="0">
                <a:solidFill>
                  <a:srgbClr val="FF0000"/>
                </a:solidFill>
              </a:rPr>
              <a:t>DR 4624 - 11/01/2021 </a:t>
            </a:r>
          </a:p>
          <a:p>
            <a:r>
              <a:rPr lang="en-US" dirty="0" smtClean="0"/>
              <a:t>Each entity that would like to participate in the PA Program must submit this form</a:t>
            </a:r>
          </a:p>
          <a:p>
            <a:r>
              <a:rPr lang="en-US" dirty="0" smtClean="0"/>
              <a:t>You may submit in Grants Portal (if you already have an account), or fill out a hard copy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2157" y="1679655"/>
            <a:ext cx="3645643" cy="4717890"/>
          </a:xfrm>
          <a:prstGeom prst="rect">
            <a:avLst/>
          </a:prstGeom>
        </p:spPr>
      </p:pic>
    </p:spTree>
    <p:extLst>
      <p:ext uri="{BB962C8B-B14F-4D97-AF65-F5344CB8AC3E}">
        <p14:creationId xmlns:p14="http://schemas.microsoft.com/office/powerpoint/2010/main" val="15621036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447800"/>
            <a:ext cx="8453019" cy="5029200"/>
            <a:chOff x="228600" y="381001"/>
            <a:chExt cx="8453019" cy="502920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7607"/>
            <a:stretch/>
          </p:blipFill>
          <p:spPr>
            <a:xfrm>
              <a:off x="228600" y="381001"/>
              <a:ext cx="8453019" cy="5029200"/>
            </a:xfrm>
            <a:prstGeom prst="rect">
              <a:avLst/>
            </a:prstGeom>
          </p:spPr>
        </p:pic>
        <p:sp>
          <p:nvSpPr>
            <p:cNvPr id="3" name="Oval 2"/>
            <p:cNvSpPr/>
            <p:nvPr/>
          </p:nvSpPr>
          <p:spPr>
            <a:xfrm>
              <a:off x="3810000" y="3276600"/>
              <a:ext cx="1981200" cy="1066800"/>
            </a:xfrm>
            <a:custGeom>
              <a:avLst/>
              <a:gdLst>
                <a:gd name="connsiteX0" fmla="*/ 0 w 2362200"/>
                <a:gd name="connsiteY0" fmla="*/ 571500 h 1143000"/>
                <a:gd name="connsiteX1" fmla="*/ 1181100 w 2362200"/>
                <a:gd name="connsiteY1" fmla="*/ 0 h 1143000"/>
                <a:gd name="connsiteX2" fmla="*/ 2362200 w 2362200"/>
                <a:gd name="connsiteY2" fmla="*/ 571500 h 1143000"/>
                <a:gd name="connsiteX3" fmla="*/ 1181100 w 2362200"/>
                <a:gd name="connsiteY3" fmla="*/ 1143000 h 1143000"/>
                <a:gd name="connsiteX4" fmla="*/ 0 w 2362200"/>
                <a:gd name="connsiteY4" fmla="*/ 571500 h 1143000"/>
                <a:gd name="connsiteX0" fmla="*/ 1181100 w 2362200"/>
                <a:gd name="connsiteY0" fmla="*/ 0 h 1143000"/>
                <a:gd name="connsiteX1" fmla="*/ 2362200 w 2362200"/>
                <a:gd name="connsiteY1" fmla="*/ 571500 h 1143000"/>
                <a:gd name="connsiteX2" fmla="*/ 1181100 w 2362200"/>
                <a:gd name="connsiteY2" fmla="*/ 1143000 h 1143000"/>
                <a:gd name="connsiteX3" fmla="*/ 0 w 2362200"/>
                <a:gd name="connsiteY3" fmla="*/ 571500 h 1143000"/>
                <a:gd name="connsiteX4" fmla="*/ 1272540 w 2362200"/>
                <a:gd name="connsiteY4" fmla="*/ 91440 h 1143000"/>
                <a:gd name="connsiteX0" fmla="*/ 1016000 w 2362200"/>
                <a:gd name="connsiteY0" fmla="*/ 0 h 1346200"/>
                <a:gd name="connsiteX1" fmla="*/ 2362200 w 2362200"/>
                <a:gd name="connsiteY1" fmla="*/ 774700 h 1346200"/>
                <a:gd name="connsiteX2" fmla="*/ 1181100 w 2362200"/>
                <a:gd name="connsiteY2" fmla="*/ 1346200 h 1346200"/>
                <a:gd name="connsiteX3" fmla="*/ 0 w 2362200"/>
                <a:gd name="connsiteY3" fmla="*/ 774700 h 1346200"/>
                <a:gd name="connsiteX4" fmla="*/ 1272540 w 2362200"/>
                <a:gd name="connsiteY4" fmla="*/ 294640 h 1346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1219200">
                  <a:moveTo>
                    <a:pt x="965200" y="0"/>
                  </a:moveTo>
                  <a:cubicBezTo>
                    <a:pt x="1617504" y="0"/>
                    <a:pt x="2362200" y="332069"/>
                    <a:pt x="2362200" y="647700"/>
                  </a:cubicBezTo>
                  <a:cubicBezTo>
                    <a:pt x="2362200" y="963331"/>
                    <a:pt x="1833404" y="1219200"/>
                    <a:pt x="1181100" y="1219200"/>
                  </a:cubicBezTo>
                  <a:cubicBezTo>
                    <a:pt x="528796" y="1219200"/>
                    <a:pt x="0" y="963331"/>
                    <a:pt x="0" y="647700"/>
                  </a:cubicBezTo>
                  <a:cubicBezTo>
                    <a:pt x="0" y="332069"/>
                    <a:pt x="528796" y="76200"/>
                    <a:pt x="1272540" y="1676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263551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Call (EC)</a:t>
            </a:r>
            <a:endParaRPr lang="en-US" dirty="0"/>
          </a:p>
        </p:txBody>
      </p:sp>
      <p:sp>
        <p:nvSpPr>
          <p:cNvPr id="3" name="Content Placeholder 2"/>
          <p:cNvSpPr>
            <a:spLocks noGrp="1"/>
          </p:cNvSpPr>
          <p:nvPr>
            <p:ph idx="1"/>
          </p:nvPr>
        </p:nvSpPr>
        <p:spPr/>
        <p:txBody>
          <a:bodyPr/>
          <a:lstStyle/>
          <a:p>
            <a:r>
              <a:rPr lang="en-US" dirty="0" smtClean="0"/>
              <a:t>Occurs within 7 days of PDMG assignment</a:t>
            </a:r>
          </a:p>
          <a:p>
            <a:r>
              <a:rPr lang="en-US" dirty="0" smtClean="0"/>
              <a:t>Conference call with FEMA and HSEM</a:t>
            </a:r>
          </a:p>
          <a:p>
            <a:r>
              <a:rPr lang="en-US" dirty="0" smtClean="0"/>
              <a:t>Introduce PDMG to Applicant</a:t>
            </a:r>
          </a:p>
          <a:p>
            <a:r>
              <a:rPr lang="en-US" dirty="0" smtClean="0"/>
              <a:t>Discuss damages at high level</a:t>
            </a:r>
          </a:p>
          <a:p>
            <a:r>
              <a:rPr lang="en-US" dirty="0" smtClean="0"/>
              <a:t>Schedule date/time for Recovery Scoping Meeting (RSM)</a:t>
            </a:r>
            <a:endParaRPr lang="en-US" dirty="0"/>
          </a:p>
        </p:txBody>
      </p:sp>
    </p:spTree>
    <p:extLst>
      <p:ext uri="{BB962C8B-B14F-4D97-AF65-F5344CB8AC3E}">
        <p14:creationId xmlns:p14="http://schemas.microsoft.com/office/powerpoint/2010/main" val="33040538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371600"/>
            <a:ext cx="8453019" cy="5029200"/>
            <a:chOff x="457200" y="1371600"/>
            <a:chExt cx="8453019" cy="502920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7607"/>
            <a:stretch/>
          </p:blipFill>
          <p:spPr>
            <a:xfrm>
              <a:off x="457200" y="1371600"/>
              <a:ext cx="8453019" cy="5029200"/>
            </a:xfrm>
            <a:prstGeom prst="rect">
              <a:avLst/>
            </a:prstGeom>
          </p:spPr>
        </p:pic>
        <p:sp>
          <p:nvSpPr>
            <p:cNvPr id="3" name="Oval 2"/>
            <p:cNvSpPr/>
            <p:nvPr/>
          </p:nvSpPr>
          <p:spPr>
            <a:xfrm>
              <a:off x="5791200" y="4190999"/>
              <a:ext cx="2209800" cy="1219200"/>
            </a:xfrm>
            <a:custGeom>
              <a:avLst/>
              <a:gdLst>
                <a:gd name="connsiteX0" fmla="*/ 0 w 2362200"/>
                <a:gd name="connsiteY0" fmla="*/ 571500 h 1143000"/>
                <a:gd name="connsiteX1" fmla="*/ 1181100 w 2362200"/>
                <a:gd name="connsiteY1" fmla="*/ 0 h 1143000"/>
                <a:gd name="connsiteX2" fmla="*/ 2362200 w 2362200"/>
                <a:gd name="connsiteY2" fmla="*/ 571500 h 1143000"/>
                <a:gd name="connsiteX3" fmla="*/ 1181100 w 2362200"/>
                <a:gd name="connsiteY3" fmla="*/ 1143000 h 1143000"/>
                <a:gd name="connsiteX4" fmla="*/ 0 w 2362200"/>
                <a:gd name="connsiteY4" fmla="*/ 571500 h 1143000"/>
                <a:gd name="connsiteX0" fmla="*/ 1181100 w 2362200"/>
                <a:gd name="connsiteY0" fmla="*/ 0 h 1143000"/>
                <a:gd name="connsiteX1" fmla="*/ 2362200 w 2362200"/>
                <a:gd name="connsiteY1" fmla="*/ 571500 h 1143000"/>
                <a:gd name="connsiteX2" fmla="*/ 1181100 w 2362200"/>
                <a:gd name="connsiteY2" fmla="*/ 1143000 h 1143000"/>
                <a:gd name="connsiteX3" fmla="*/ 0 w 2362200"/>
                <a:gd name="connsiteY3" fmla="*/ 571500 h 1143000"/>
                <a:gd name="connsiteX4" fmla="*/ 1272540 w 2362200"/>
                <a:gd name="connsiteY4" fmla="*/ 91440 h 1143000"/>
                <a:gd name="connsiteX0" fmla="*/ 1016000 w 2362200"/>
                <a:gd name="connsiteY0" fmla="*/ 0 h 1346200"/>
                <a:gd name="connsiteX1" fmla="*/ 2362200 w 2362200"/>
                <a:gd name="connsiteY1" fmla="*/ 774700 h 1346200"/>
                <a:gd name="connsiteX2" fmla="*/ 1181100 w 2362200"/>
                <a:gd name="connsiteY2" fmla="*/ 1346200 h 1346200"/>
                <a:gd name="connsiteX3" fmla="*/ 0 w 2362200"/>
                <a:gd name="connsiteY3" fmla="*/ 774700 h 1346200"/>
                <a:gd name="connsiteX4" fmla="*/ 1272540 w 2362200"/>
                <a:gd name="connsiteY4" fmla="*/ 294640 h 1346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1219200">
                  <a:moveTo>
                    <a:pt x="965200" y="0"/>
                  </a:moveTo>
                  <a:cubicBezTo>
                    <a:pt x="1617504" y="0"/>
                    <a:pt x="2362200" y="332069"/>
                    <a:pt x="2362200" y="647700"/>
                  </a:cubicBezTo>
                  <a:cubicBezTo>
                    <a:pt x="2362200" y="963331"/>
                    <a:pt x="1833404" y="1219200"/>
                    <a:pt x="1181100" y="1219200"/>
                  </a:cubicBezTo>
                  <a:cubicBezTo>
                    <a:pt x="528796" y="1219200"/>
                    <a:pt x="0" y="963331"/>
                    <a:pt x="0" y="647700"/>
                  </a:cubicBezTo>
                  <a:cubicBezTo>
                    <a:pt x="0" y="332069"/>
                    <a:pt x="528796" y="76200"/>
                    <a:pt x="1272540" y="1676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428893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6661020" cy="1112838"/>
          </a:xfrm>
        </p:spPr>
        <p:txBody>
          <a:bodyPr>
            <a:noAutofit/>
          </a:bodyPr>
          <a:lstStyle/>
          <a:p>
            <a:r>
              <a:rPr lang="en-US" sz="3100" dirty="0" smtClean="0"/>
              <a:t>Recovery Scoping Meeting (RSM)</a:t>
            </a:r>
            <a:endParaRPr lang="en-US" sz="3100" dirty="0"/>
          </a:p>
        </p:txBody>
      </p:sp>
      <p:sp>
        <p:nvSpPr>
          <p:cNvPr id="3" name="Content Placeholder 2"/>
          <p:cNvSpPr>
            <a:spLocks noGrp="1"/>
          </p:cNvSpPr>
          <p:nvPr>
            <p:ph type="body" sz="half" idx="2"/>
          </p:nvPr>
        </p:nvSpPr>
        <p:spPr/>
        <p:txBody>
          <a:bodyPr>
            <a:normAutofit fontScale="47500" lnSpcReduction="20000"/>
          </a:bodyPr>
          <a:lstStyle/>
          <a:p>
            <a:pPr marL="0" indent="0">
              <a:buNone/>
            </a:pPr>
            <a:r>
              <a:rPr lang="en-US" sz="3400" dirty="0"/>
              <a:t>Review and refine the list of impacts and discuss</a:t>
            </a:r>
          </a:p>
          <a:p>
            <a:r>
              <a:rPr lang="en-US" dirty="0"/>
              <a:t>PA delivery process; </a:t>
            </a:r>
          </a:p>
          <a:p>
            <a:r>
              <a:rPr lang="en-US" dirty="0"/>
              <a:t>Details of the Applicant’s impacts from the incident; </a:t>
            </a:r>
          </a:p>
          <a:p>
            <a:r>
              <a:rPr lang="en-US" dirty="0"/>
              <a:t>Hazard mitigation opportunities; </a:t>
            </a:r>
          </a:p>
          <a:p>
            <a:r>
              <a:rPr lang="en-US" dirty="0"/>
              <a:t>Eligibility criteria for facilities, work and costs; </a:t>
            </a:r>
          </a:p>
          <a:p>
            <a:r>
              <a:rPr lang="en-US" dirty="0"/>
              <a:t>Logical grouping of damage; </a:t>
            </a:r>
          </a:p>
          <a:p>
            <a:r>
              <a:rPr lang="en-US" dirty="0"/>
              <a:t>Procurement requirements; </a:t>
            </a:r>
          </a:p>
          <a:p>
            <a:r>
              <a:rPr lang="en-US" dirty="0"/>
              <a:t>Insurance reductions and requirements; </a:t>
            </a:r>
          </a:p>
          <a:p>
            <a:r>
              <a:rPr lang="en-US" dirty="0"/>
              <a:t>EHP compliance requirements; </a:t>
            </a:r>
          </a:p>
          <a:p>
            <a:r>
              <a:rPr lang="en-US" dirty="0"/>
              <a:t>Documentation requirements; </a:t>
            </a:r>
          </a:p>
          <a:p>
            <a:r>
              <a:rPr lang="en-US" dirty="0"/>
              <a:t>Interagency Recovery Coordination; </a:t>
            </a:r>
          </a:p>
          <a:p>
            <a:r>
              <a:rPr lang="en-US" dirty="0"/>
              <a:t>Deadlines; and </a:t>
            </a:r>
          </a:p>
          <a:p>
            <a:r>
              <a:rPr lang="en-US" dirty="0"/>
              <a:t>Appeal process. </a:t>
            </a:r>
          </a:p>
        </p:txBody>
      </p:sp>
      <p:sp>
        <p:nvSpPr>
          <p:cNvPr id="4" name="Text Placeholder 3"/>
          <p:cNvSpPr>
            <a:spLocks noGrp="1"/>
          </p:cNvSpPr>
          <p:nvPr>
            <p:ph type="body" sz="quarter" idx="10"/>
          </p:nvPr>
        </p:nvSpPr>
        <p:spPr/>
        <p:txBody>
          <a:bodyPr>
            <a:normAutofit/>
          </a:bodyPr>
          <a:lstStyle/>
          <a:p>
            <a:pPr marL="0" indent="0">
              <a:buNone/>
            </a:pPr>
            <a:r>
              <a:rPr lang="en-US" sz="2000" dirty="0" smtClean="0"/>
              <a:t>Scheduled within 21 days of PDMG assignment</a:t>
            </a:r>
          </a:p>
          <a:p>
            <a:pPr marL="0" indent="0">
              <a:buNone/>
            </a:pPr>
            <a:endParaRPr lang="en-US" sz="2000" dirty="0" smtClean="0"/>
          </a:p>
          <a:p>
            <a:pPr marL="0" indent="0">
              <a:buNone/>
            </a:pPr>
            <a:r>
              <a:rPr lang="en-US" sz="2000" dirty="0"/>
              <a:t>S</a:t>
            </a:r>
            <a:r>
              <a:rPr lang="en-US" sz="2000" dirty="0" smtClean="0"/>
              <a:t>taff </a:t>
            </a:r>
            <a:r>
              <a:rPr lang="en-US" sz="2000" dirty="0"/>
              <a:t>with knowledge of the incident-related damage, emergency activities performed, and related costs attend the meeting (e.g., public works official, finance staff, risk manager). </a:t>
            </a:r>
            <a:endParaRPr lang="en-US" sz="1100" dirty="0"/>
          </a:p>
        </p:txBody>
      </p:sp>
    </p:spTree>
    <p:extLst>
      <p:ext uri="{BB962C8B-B14F-4D97-AF65-F5344CB8AC3E}">
        <p14:creationId xmlns:p14="http://schemas.microsoft.com/office/powerpoint/2010/main" val="34998914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1371600"/>
            <a:ext cx="8453019" cy="5105400"/>
            <a:chOff x="1983790" y="2362200"/>
            <a:chExt cx="8453019" cy="510540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6359"/>
            <a:stretch/>
          </p:blipFill>
          <p:spPr>
            <a:xfrm>
              <a:off x="1983790" y="2362200"/>
              <a:ext cx="8453019" cy="5105400"/>
            </a:xfrm>
            <a:prstGeom prst="rect">
              <a:avLst/>
            </a:prstGeom>
          </p:spPr>
        </p:pic>
        <p:sp>
          <p:nvSpPr>
            <p:cNvPr id="3" name="Oval 2"/>
            <p:cNvSpPr/>
            <p:nvPr/>
          </p:nvSpPr>
          <p:spPr>
            <a:xfrm>
              <a:off x="6860590" y="6172200"/>
              <a:ext cx="2209800" cy="1219200"/>
            </a:xfrm>
            <a:custGeom>
              <a:avLst/>
              <a:gdLst>
                <a:gd name="connsiteX0" fmla="*/ 0 w 2362200"/>
                <a:gd name="connsiteY0" fmla="*/ 571500 h 1143000"/>
                <a:gd name="connsiteX1" fmla="*/ 1181100 w 2362200"/>
                <a:gd name="connsiteY1" fmla="*/ 0 h 1143000"/>
                <a:gd name="connsiteX2" fmla="*/ 2362200 w 2362200"/>
                <a:gd name="connsiteY2" fmla="*/ 571500 h 1143000"/>
                <a:gd name="connsiteX3" fmla="*/ 1181100 w 2362200"/>
                <a:gd name="connsiteY3" fmla="*/ 1143000 h 1143000"/>
                <a:gd name="connsiteX4" fmla="*/ 0 w 2362200"/>
                <a:gd name="connsiteY4" fmla="*/ 571500 h 1143000"/>
                <a:gd name="connsiteX0" fmla="*/ 1181100 w 2362200"/>
                <a:gd name="connsiteY0" fmla="*/ 0 h 1143000"/>
                <a:gd name="connsiteX1" fmla="*/ 2362200 w 2362200"/>
                <a:gd name="connsiteY1" fmla="*/ 571500 h 1143000"/>
                <a:gd name="connsiteX2" fmla="*/ 1181100 w 2362200"/>
                <a:gd name="connsiteY2" fmla="*/ 1143000 h 1143000"/>
                <a:gd name="connsiteX3" fmla="*/ 0 w 2362200"/>
                <a:gd name="connsiteY3" fmla="*/ 571500 h 1143000"/>
                <a:gd name="connsiteX4" fmla="*/ 1272540 w 2362200"/>
                <a:gd name="connsiteY4" fmla="*/ 91440 h 1143000"/>
                <a:gd name="connsiteX0" fmla="*/ 1016000 w 2362200"/>
                <a:gd name="connsiteY0" fmla="*/ 0 h 1346200"/>
                <a:gd name="connsiteX1" fmla="*/ 2362200 w 2362200"/>
                <a:gd name="connsiteY1" fmla="*/ 774700 h 1346200"/>
                <a:gd name="connsiteX2" fmla="*/ 1181100 w 2362200"/>
                <a:gd name="connsiteY2" fmla="*/ 1346200 h 1346200"/>
                <a:gd name="connsiteX3" fmla="*/ 0 w 2362200"/>
                <a:gd name="connsiteY3" fmla="*/ 774700 h 1346200"/>
                <a:gd name="connsiteX4" fmla="*/ 1272540 w 2362200"/>
                <a:gd name="connsiteY4" fmla="*/ 294640 h 1346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1219200">
                  <a:moveTo>
                    <a:pt x="965200" y="0"/>
                  </a:moveTo>
                  <a:cubicBezTo>
                    <a:pt x="1617504" y="0"/>
                    <a:pt x="2362200" y="332069"/>
                    <a:pt x="2362200" y="647700"/>
                  </a:cubicBezTo>
                  <a:cubicBezTo>
                    <a:pt x="2362200" y="963331"/>
                    <a:pt x="1833404" y="1219200"/>
                    <a:pt x="1181100" y="1219200"/>
                  </a:cubicBezTo>
                  <a:cubicBezTo>
                    <a:pt x="528796" y="1219200"/>
                    <a:pt x="0" y="963331"/>
                    <a:pt x="0" y="647700"/>
                  </a:cubicBezTo>
                  <a:cubicBezTo>
                    <a:pt x="0" y="332069"/>
                    <a:pt x="528796" y="76200"/>
                    <a:pt x="1272540" y="1676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6741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Public Assistance Grant Program</a:t>
            </a:r>
            <a:endParaRPr lang="en-US" dirty="0"/>
          </a:p>
        </p:txBody>
      </p:sp>
      <p:sp>
        <p:nvSpPr>
          <p:cNvPr id="87043" name="Rectangle 2"/>
          <p:cNvSpPr>
            <a:spLocks noGrp="1" noChangeArrowheads="1"/>
          </p:cNvSpPr>
          <p:nvPr>
            <p:ph type="body" sz="half" idx="2"/>
          </p:nvPr>
        </p:nvSpPr>
        <p:spPr>
          <a:xfrm>
            <a:off x="457200" y="1985387"/>
            <a:ext cx="8229600" cy="4191000"/>
          </a:xfrm>
        </p:spPr>
        <p:txBody>
          <a:bodyPr>
            <a:normAutofit fontScale="70000" lnSpcReduction="20000"/>
          </a:bodyPr>
          <a:lstStyle/>
          <a:p>
            <a:r>
              <a:rPr lang="en-US" altLang="en-US" dirty="0" smtClean="0">
                <a:solidFill>
                  <a:schemeClr val="bg1"/>
                </a:solidFill>
              </a:rPr>
              <a:t>Assists in the restoration of community infrastructure.</a:t>
            </a:r>
          </a:p>
          <a:p>
            <a:r>
              <a:rPr lang="en-US" altLang="en-US" dirty="0">
                <a:solidFill>
                  <a:schemeClr val="bg1"/>
                </a:solidFill>
              </a:rPr>
              <a:t>S</a:t>
            </a:r>
            <a:r>
              <a:rPr lang="en-US" altLang="en-US" dirty="0" smtClean="0">
                <a:solidFill>
                  <a:schemeClr val="bg1"/>
                </a:solidFill>
              </a:rPr>
              <a:t>upplemental funding program with specific eligibility requirements.</a:t>
            </a:r>
          </a:p>
          <a:p>
            <a:r>
              <a:rPr lang="en-US" altLang="en-US" dirty="0" smtClean="0">
                <a:solidFill>
                  <a:schemeClr val="bg1"/>
                </a:solidFill>
              </a:rPr>
              <a:t>FEMA share of eligible costs will be awarded to the Recipient (HSEM) for disbursement to the Subrecipient (you).</a:t>
            </a:r>
          </a:p>
          <a:p>
            <a:r>
              <a:rPr lang="en-US" altLang="en-US" dirty="0" smtClean="0">
                <a:solidFill>
                  <a:schemeClr val="bg1"/>
                </a:solidFill>
              </a:rPr>
              <a:t>75/25 cost-share</a:t>
            </a:r>
          </a:p>
          <a:p>
            <a:r>
              <a:rPr lang="en-US" altLang="en-US" dirty="0" smtClean="0"/>
              <a:t>Authorities, Statutes &amp; Regulations</a:t>
            </a:r>
          </a:p>
          <a:p>
            <a:pPr lvl="1"/>
            <a:r>
              <a:rPr lang="en-US" altLang="en-US" dirty="0" smtClean="0"/>
              <a:t>Stafford Act</a:t>
            </a:r>
          </a:p>
          <a:p>
            <a:pPr lvl="1"/>
            <a:r>
              <a:rPr lang="en-US" altLang="en-US" dirty="0"/>
              <a:t>2 CFR</a:t>
            </a:r>
          </a:p>
          <a:p>
            <a:pPr lvl="1"/>
            <a:r>
              <a:rPr lang="en-US" altLang="en-US" dirty="0" smtClean="0">
                <a:solidFill>
                  <a:schemeClr val="bg1"/>
                </a:solidFill>
              </a:rPr>
              <a:t>44 CFR</a:t>
            </a:r>
          </a:p>
          <a:p>
            <a:pPr lvl="1"/>
            <a:r>
              <a:rPr lang="en-US" altLang="en-US" dirty="0" smtClean="0"/>
              <a:t>PAPPG</a:t>
            </a:r>
            <a:endParaRPr lang="en-US" altLang="en-US" dirty="0"/>
          </a:p>
        </p:txBody>
      </p:sp>
    </p:spTree>
    <p:extLst>
      <p:ext uri="{BB962C8B-B14F-4D97-AF65-F5344CB8AC3E}">
        <p14:creationId xmlns:p14="http://schemas.microsoft.com/office/powerpoint/2010/main" val="148973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Inventory</a:t>
            </a:r>
            <a:endParaRPr lang="en-US" dirty="0"/>
          </a:p>
        </p:txBody>
      </p:sp>
      <p:sp>
        <p:nvSpPr>
          <p:cNvPr id="3" name="Content Placeholder 2"/>
          <p:cNvSpPr>
            <a:spLocks noGrp="1"/>
          </p:cNvSpPr>
          <p:nvPr>
            <p:ph idx="1"/>
          </p:nvPr>
        </p:nvSpPr>
        <p:spPr>
          <a:xfrm>
            <a:off x="533401" y="1676400"/>
            <a:ext cx="7086599" cy="4724400"/>
          </a:xfrm>
        </p:spPr>
        <p:txBody>
          <a:bodyPr>
            <a:normAutofit fontScale="77500" lnSpcReduction="20000"/>
          </a:bodyPr>
          <a:lstStyle/>
          <a:p>
            <a:r>
              <a:rPr lang="en-US" b="1" u="sng" dirty="0"/>
              <a:t>Must be submitted within 60 days of RSM</a:t>
            </a:r>
          </a:p>
          <a:p>
            <a:r>
              <a:rPr lang="en-US" dirty="0"/>
              <a:t>Submitted through Grants Portal</a:t>
            </a:r>
          </a:p>
          <a:p>
            <a:r>
              <a:rPr lang="en-US" dirty="0" smtClean="0"/>
              <a:t>Excel spreadsheet to log all damages that includes:</a:t>
            </a:r>
          </a:p>
          <a:p>
            <a:endParaRPr lang="en-US" dirty="0" smtClean="0"/>
          </a:p>
          <a:p>
            <a:pPr lvl="1"/>
            <a:r>
              <a:rPr lang="en-US" dirty="0" smtClean="0"/>
              <a:t>Category of Work</a:t>
            </a:r>
          </a:p>
          <a:p>
            <a:pPr lvl="1"/>
            <a:r>
              <a:rPr lang="en-US" dirty="0" smtClean="0"/>
              <a:t>Facility/Damage Name</a:t>
            </a:r>
          </a:p>
          <a:p>
            <a:pPr lvl="1"/>
            <a:r>
              <a:rPr lang="en-US" dirty="0" smtClean="0"/>
              <a:t>Address, including Lat/Long</a:t>
            </a:r>
          </a:p>
          <a:p>
            <a:pPr lvl="1"/>
            <a:r>
              <a:rPr lang="en-US" dirty="0" smtClean="0"/>
              <a:t>Description</a:t>
            </a:r>
          </a:p>
          <a:p>
            <a:pPr lvl="1"/>
            <a:r>
              <a:rPr lang="en-US" dirty="0" smtClean="0"/>
              <a:t>Approximate Cost</a:t>
            </a:r>
          </a:p>
          <a:p>
            <a:pPr lvl="1"/>
            <a:r>
              <a:rPr lang="en-US" dirty="0" smtClean="0"/>
              <a:t>% Work Complete</a:t>
            </a:r>
          </a:p>
          <a:p>
            <a:pPr lvl="1"/>
            <a:r>
              <a:rPr lang="en-US" dirty="0" smtClean="0"/>
              <a:t>Labor Type</a:t>
            </a:r>
          </a:p>
          <a:p>
            <a:pPr lvl="1"/>
            <a:r>
              <a:rPr lang="en-US" dirty="0" smtClean="0"/>
              <a:t>Priority</a:t>
            </a:r>
            <a:endParaRPr lang="en-US" dirty="0"/>
          </a:p>
        </p:txBody>
      </p:sp>
      <p:sp>
        <p:nvSpPr>
          <p:cNvPr id="4" name="TextBox 3"/>
          <p:cNvSpPr txBox="1"/>
          <p:nvPr/>
        </p:nvSpPr>
        <p:spPr>
          <a:xfrm>
            <a:off x="6172200" y="3429000"/>
            <a:ext cx="2514600" cy="2677656"/>
          </a:xfrm>
          <a:prstGeom prst="rect">
            <a:avLst/>
          </a:prstGeom>
          <a:noFill/>
        </p:spPr>
        <p:txBody>
          <a:bodyPr wrap="square" rtlCol="0">
            <a:spAutoFit/>
          </a:bodyPr>
          <a:lstStyle/>
          <a:p>
            <a:pPr algn="ctr"/>
            <a:r>
              <a:rPr lang="en-US" sz="2400" b="1" dirty="0" smtClean="0">
                <a:solidFill>
                  <a:srgbClr val="FF0000"/>
                </a:solidFill>
              </a:rPr>
              <a:t>Identify any and all possible damages in this time period! Eligibility will be determined later.</a:t>
            </a:r>
            <a:endParaRPr lang="en-US" sz="2400" b="1" dirty="0">
              <a:solidFill>
                <a:srgbClr val="FF0000"/>
              </a:solidFill>
            </a:endParaRPr>
          </a:p>
        </p:txBody>
      </p:sp>
    </p:spTree>
    <p:extLst>
      <p:ext uri="{BB962C8B-B14F-4D97-AF65-F5344CB8AC3E}">
        <p14:creationId xmlns:p14="http://schemas.microsoft.com/office/powerpoint/2010/main" val="35039089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Formulation</a:t>
            </a:r>
            <a:endParaRPr lang="en-US" dirty="0"/>
          </a:p>
        </p:txBody>
      </p:sp>
      <p:sp>
        <p:nvSpPr>
          <p:cNvPr id="5" name="Content Placeholder 4"/>
          <p:cNvSpPr>
            <a:spLocks noGrp="1"/>
          </p:cNvSpPr>
          <p:nvPr>
            <p:ph idx="1"/>
          </p:nvPr>
        </p:nvSpPr>
        <p:spPr/>
        <p:txBody>
          <a:bodyPr>
            <a:normAutofit/>
          </a:bodyPr>
          <a:lstStyle/>
          <a:p>
            <a:r>
              <a:rPr lang="en-US" dirty="0" smtClean="0"/>
              <a:t>Site Inspections may take place before projects are formulated</a:t>
            </a:r>
          </a:p>
          <a:p>
            <a:r>
              <a:rPr lang="en-US" dirty="0" smtClean="0"/>
              <a:t>Formulate incident-related damage and work into projects based on logical groupings of the damage and work</a:t>
            </a:r>
          </a:p>
          <a:p>
            <a:r>
              <a:rPr lang="en-US" dirty="0" smtClean="0"/>
              <a:t>Who, What, Where, Why and How Much of damages</a:t>
            </a:r>
          </a:p>
        </p:txBody>
      </p:sp>
    </p:spTree>
    <p:extLst>
      <p:ext uri="{BB962C8B-B14F-4D97-AF65-F5344CB8AC3E}">
        <p14:creationId xmlns:p14="http://schemas.microsoft.com/office/powerpoint/2010/main" val="13907338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Formulation</a:t>
            </a:r>
            <a:endParaRPr lang="en-US" dirty="0"/>
          </a:p>
        </p:txBody>
      </p:sp>
      <p:sp>
        <p:nvSpPr>
          <p:cNvPr id="3" name="Content Placeholder 2"/>
          <p:cNvSpPr>
            <a:spLocks noGrp="1"/>
          </p:cNvSpPr>
          <p:nvPr>
            <p:ph idx="1"/>
          </p:nvPr>
        </p:nvSpPr>
        <p:spPr>
          <a:xfrm>
            <a:off x="533400" y="1905000"/>
            <a:ext cx="8381999" cy="4343400"/>
          </a:xfrm>
        </p:spPr>
        <p:txBody>
          <a:bodyPr/>
          <a:lstStyle/>
          <a:p>
            <a:r>
              <a:rPr lang="en-US" dirty="0" smtClean="0"/>
              <a:t>Identify &amp; Report Damages </a:t>
            </a:r>
          </a:p>
          <a:p>
            <a:pPr lvl="1"/>
            <a:r>
              <a:rPr lang="en-US" dirty="0" smtClean="0">
                <a:solidFill>
                  <a:srgbClr val="FF0000"/>
                </a:solidFill>
              </a:rPr>
              <a:t>must be completed within 60 days of RSM</a:t>
            </a:r>
          </a:p>
          <a:p>
            <a:r>
              <a:rPr lang="en-US" dirty="0" smtClean="0"/>
              <a:t>Develop Scope of Work (SOW)</a:t>
            </a:r>
          </a:p>
          <a:p>
            <a:r>
              <a:rPr lang="en-US" dirty="0" smtClean="0"/>
              <a:t>Develop Project Cost</a:t>
            </a:r>
          </a:p>
          <a:p>
            <a:r>
              <a:rPr lang="en-US" dirty="0" smtClean="0"/>
              <a:t>Provide Project Documentation</a:t>
            </a:r>
            <a:endParaRPr lang="en-US" dirty="0"/>
          </a:p>
        </p:txBody>
      </p:sp>
    </p:spTree>
    <p:extLst>
      <p:ext uri="{BB962C8B-B14F-4D97-AF65-F5344CB8AC3E}">
        <p14:creationId xmlns:p14="http://schemas.microsoft.com/office/powerpoint/2010/main" val="17147655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br>
              <a:rPr lang="en-US" dirty="0" smtClean="0"/>
            </a:br>
            <a:r>
              <a:rPr lang="en-US" dirty="0" smtClean="0"/>
              <a:t>Projects in Grants Portal</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2362200"/>
            <a:ext cx="9179843"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8669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1030"/>
          <p:cNvSpPr>
            <a:spLocks noChangeArrowheads="1"/>
          </p:cNvSpPr>
          <p:nvPr/>
        </p:nvSpPr>
        <p:spPr bwMode="auto">
          <a:xfrm>
            <a:off x="457200" y="2162175"/>
            <a:ext cx="82264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defRPr sz="2400">
                <a:solidFill>
                  <a:schemeClr val="tx1"/>
                </a:solidFill>
                <a:latin typeface="Arial" charset="0"/>
              </a:defRPr>
            </a:lvl1pPr>
            <a:lvl2pPr marL="571500" indent="-223838">
              <a:defRPr sz="2400">
                <a:solidFill>
                  <a:schemeClr val="tx1"/>
                </a:solidFill>
                <a:latin typeface="Arial" charset="0"/>
              </a:defRPr>
            </a:lvl2pPr>
            <a:lvl3pPr marL="909638" indent="-222250">
              <a:defRPr sz="2400">
                <a:solidFill>
                  <a:schemeClr val="tx1"/>
                </a:solidFill>
                <a:latin typeface="Arial" charset="0"/>
              </a:defRPr>
            </a:lvl3pPr>
            <a:lvl4pPr marL="1258888" indent="-231775">
              <a:defRPr sz="2400">
                <a:solidFill>
                  <a:schemeClr val="tx1"/>
                </a:solidFill>
                <a:latin typeface="Arial" charset="0"/>
              </a:defRPr>
            </a:lvl4pPr>
            <a:lvl5pPr marL="1598613" indent="-222250">
              <a:defRPr sz="2400">
                <a:solidFill>
                  <a:schemeClr val="tx1"/>
                </a:solidFill>
                <a:latin typeface="Arial" charset="0"/>
              </a:defRPr>
            </a:lvl5pPr>
            <a:lvl6pPr marL="2055813" indent="-222250" eaLnBrk="0" fontAlgn="base" hangingPunct="0">
              <a:spcBef>
                <a:spcPct val="0"/>
              </a:spcBef>
              <a:spcAft>
                <a:spcPct val="0"/>
              </a:spcAft>
              <a:defRPr sz="2400">
                <a:solidFill>
                  <a:schemeClr val="tx1"/>
                </a:solidFill>
                <a:latin typeface="Arial" charset="0"/>
              </a:defRPr>
            </a:lvl6pPr>
            <a:lvl7pPr marL="2513013" indent="-222250" eaLnBrk="0" fontAlgn="base" hangingPunct="0">
              <a:spcBef>
                <a:spcPct val="0"/>
              </a:spcBef>
              <a:spcAft>
                <a:spcPct val="0"/>
              </a:spcAft>
              <a:defRPr sz="2400">
                <a:solidFill>
                  <a:schemeClr val="tx1"/>
                </a:solidFill>
                <a:latin typeface="Arial" charset="0"/>
              </a:defRPr>
            </a:lvl7pPr>
            <a:lvl8pPr marL="2970213" indent="-222250" eaLnBrk="0" fontAlgn="base" hangingPunct="0">
              <a:spcBef>
                <a:spcPct val="0"/>
              </a:spcBef>
              <a:spcAft>
                <a:spcPct val="0"/>
              </a:spcAft>
              <a:defRPr sz="2400">
                <a:solidFill>
                  <a:schemeClr val="tx1"/>
                </a:solidFill>
                <a:latin typeface="Arial" charset="0"/>
              </a:defRPr>
            </a:lvl8pPr>
            <a:lvl9pPr marL="3427413" indent="-222250" eaLnBrk="0" fontAlgn="base" hangingPunct="0">
              <a:spcBef>
                <a:spcPct val="0"/>
              </a:spcBef>
              <a:spcAft>
                <a:spcPct val="0"/>
              </a:spcAft>
              <a:defRPr sz="2400">
                <a:solidFill>
                  <a:schemeClr val="tx1"/>
                </a:solidFill>
                <a:latin typeface="Arial" charset="0"/>
              </a:defRPr>
            </a:lvl9pPr>
          </a:lstStyle>
          <a:p>
            <a:pPr algn="ctr">
              <a:spcBef>
                <a:spcPct val="60000"/>
              </a:spcBef>
              <a:buClr>
                <a:srgbClr val="B0B1B3"/>
              </a:buClr>
              <a:buFont typeface="Wingdings" pitchFamily="2" charset="2"/>
              <a:buNone/>
            </a:pPr>
            <a:r>
              <a:rPr lang="en-US" altLang="en-US" sz="4400" b="1" dirty="0" smtClean="0">
                <a:solidFill>
                  <a:schemeClr val="bg1"/>
                </a:solidFill>
                <a:latin typeface="+mn-lt"/>
              </a:rPr>
              <a:t>DR 4622 - FFY 2021: </a:t>
            </a:r>
            <a:r>
              <a:rPr lang="en-US" altLang="en-US" sz="4400" b="1" dirty="0">
                <a:solidFill>
                  <a:schemeClr val="bg1"/>
                </a:solidFill>
                <a:latin typeface="+mn-lt"/>
              </a:rPr>
              <a:t>$</a:t>
            </a:r>
            <a:r>
              <a:rPr lang="en-US" altLang="en-US" sz="4400" b="1" dirty="0" smtClean="0">
                <a:solidFill>
                  <a:schemeClr val="bg1"/>
                </a:solidFill>
                <a:latin typeface="+mn-lt"/>
              </a:rPr>
              <a:t>3,320</a:t>
            </a:r>
          </a:p>
          <a:p>
            <a:pPr algn="ctr">
              <a:spcBef>
                <a:spcPct val="60000"/>
              </a:spcBef>
              <a:buClr>
                <a:srgbClr val="B0B1B3"/>
              </a:buClr>
              <a:buFont typeface="Wingdings" pitchFamily="2" charset="2"/>
              <a:buNone/>
            </a:pPr>
            <a:r>
              <a:rPr lang="en-US" altLang="en-US" sz="4400" b="1" dirty="0" smtClean="0">
                <a:solidFill>
                  <a:schemeClr val="bg1"/>
                </a:solidFill>
                <a:latin typeface="+mn-lt"/>
              </a:rPr>
              <a:t>DR 4624 – FFY 2022: $3,500</a:t>
            </a:r>
          </a:p>
          <a:p>
            <a:pPr algn="ctr">
              <a:buClr>
                <a:srgbClr val="B0B1B3"/>
              </a:buClr>
              <a:buFont typeface="Wingdings" pitchFamily="2" charset="2"/>
              <a:buNone/>
            </a:pPr>
            <a:endParaRPr lang="en-US" altLang="en-US" sz="1800" b="1" dirty="0" smtClean="0">
              <a:solidFill>
                <a:schemeClr val="bg1"/>
              </a:solidFill>
              <a:latin typeface="+mn-lt"/>
            </a:endParaRPr>
          </a:p>
          <a:p>
            <a:pPr marL="0" indent="0" algn="ctr">
              <a:spcBef>
                <a:spcPct val="60000"/>
              </a:spcBef>
              <a:buClr>
                <a:srgbClr val="B0B1B3"/>
              </a:buClr>
              <a:buFont typeface="Wingdings" pitchFamily="2" charset="2"/>
              <a:buNone/>
            </a:pPr>
            <a:r>
              <a:rPr lang="en-US" altLang="en-US" sz="2800" dirty="0" smtClean="0">
                <a:solidFill>
                  <a:schemeClr val="bg1"/>
                </a:solidFill>
                <a:latin typeface="+mn-lt"/>
              </a:rPr>
              <a:t>If </a:t>
            </a:r>
            <a:r>
              <a:rPr lang="en-US" altLang="en-US" sz="2800" dirty="0">
                <a:solidFill>
                  <a:schemeClr val="bg1"/>
                </a:solidFill>
                <a:latin typeface="+mn-lt"/>
              </a:rPr>
              <a:t>a </a:t>
            </a:r>
            <a:r>
              <a:rPr lang="en-US" altLang="en-US" sz="2800" dirty="0" smtClean="0">
                <a:solidFill>
                  <a:schemeClr val="bg1"/>
                </a:solidFill>
                <a:latin typeface="+mn-lt"/>
              </a:rPr>
              <a:t>Project totals </a:t>
            </a:r>
            <a:r>
              <a:rPr lang="en-US" altLang="en-US" sz="2800" dirty="0">
                <a:solidFill>
                  <a:schemeClr val="bg1"/>
                </a:solidFill>
                <a:latin typeface="+mn-lt"/>
              </a:rPr>
              <a:t>less than the minimum threshold after the Applicant has accounted for all </a:t>
            </a:r>
            <a:r>
              <a:rPr lang="en-US" altLang="en-US" sz="2800" dirty="0" smtClean="0">
                <a:solidFill>
                  <a:schemeClr val="bg1"/>
                </a:solidFill>
                <a:latin typeface="+mn-lt"/>
              </a:rPr>
              <a:t>project costs, the </a:t>
            </a:r>
            <a:r>
              <a:rPr lang="en-US" altLang="en-US" sz="2800" dirty="0">
                <a:solidFill>
                  <a:schemeClr val="bg1"/>
                </a:solidFill>
                <a:latin typeface="+mn-lt"/>
              </a:rPr>
              <a:t>project </a:t>
            </a:r>
            <a:r>
              <a:rPr lang="en-US" altLang="en-US" sz="2800" dirty="0" smtClean="0">
                <a:solidFill>
                  <a:schemeClr val="bg1"/>
                </a:solidFill>
                <a:latin typeface="+mn-lt"/>
              </a:rPr>
              <a:t>is </a:t>
            </a:r>
            <a:r>
              <a:rPr lang="en-US" altLang="en-US" sz="2800" b="1" dirty="0" smtClean="0">
                <a:solidFill>
                  <a:schemeClr val="bg1"/>
                </a:solidFill>
                <a:latin typeface="+mn-lt"/>
              </a:rPr>
              <a:t>not </a:t>
            </a:r>
            <a:r>
              <a:rPr lang="en-US" altLang="en-US" sz="2800" b="1" dirty="0">
                <a:solidFill>
                  <a:schemeClr val="bg1"/>
                </a:solidFill>
                <a:latin typeface="+mn-lt"/>
              </a:rPr>
              <a:t>eligible</a:t>
            </a:r>
            <a:r>
              <a:rPr lang="en-US" altLang="en-US" sz="2800" dirty="0" smtClean="0">
                <a:solidFill>
                  <a:schemeClr val="bg1"/>
                </a:solidFill>
                <a:latin typeface="+mn-lt"/>
              </a:rPr>
              <a:t>.</a:t>
            </a:r>
            <a:endParaRPr lang="en-US" altLang="en-US" sz="2800" dirty="0">
              <a:solidFill>
                <a:schemeClr val="bg1"/>
              </a:solidFill>
              <a:latin typeface="+mn-lt"/>
            </a:endParaRPr>
          </a:p>
        </p:txBody>
      </p:sp>
      <p:sp>
        <p:nvSpPr>
          <p:cNvPr id="2" name="Title 1"/>
          <p:cNvSpPr>
            <a:spLocks noGrp="1"/>
          </p:cNvSpPr>
          <p:nvPr>
            <p:ph type="title"/>
          </p:nvPr>
        </p:nvSpPr>
        <p:spPr/>
        <p:txBody>
          <a:bodyPr>
            <a:normAutofit fontScale="90000"/>
          </a:bodyPr>
          <a:lstStyle/>
          <a:p>
            <a:r>
              <a:rPr lang="en-US" dirty="0" smtClean="0"/>
              <a:t>Minimum Project Thresholds</a:t>
            </a:r>
            <a:endParaRPr lang="en-US" dirty="0"/>
          </a:p>
        </p:txBody>
      </p:sp>
    </p:spTree>
    <p:extLst>
      <p:ext uri="{BB962C8B-B14F-4D97-AF65-F5344CB8AC3E}">
        <p14:creationId xmlns:p14="http://schemas.microsoft.com/office/powerpoint/2010/main" val="31482792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1030"/>
          <p:cNvSpPr>
            <a:spLocks noChangeArrowheads="1"/>
          </p:cNvSpPr>
          <p:nvPr/>
        </p:nvSpPr>
        <p:spPr bwMode="auto">
          <a:xfrm>
            <a:off x="457200" y="2133600"/>
            <a:ext cx="82264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defRPr sz="2400">
                <a:solidFill>
                  <a:schemeClr val="tx1"/>
                </a:solidFill>
                <a:latin typeface="Arial" panose="020B0604020202020204" pitchFamily="34" charset="0"/>
              </a:defRPr>
            </a:lvl1pPr>
            <a:lvl2pPr marL="571500" indent="-223838">
              <a:defRPr sz="2400">
                <a:solidFill>
                  <a:schemeClr val="tx1"/>
                </a:solidFill>
                <a:latin typeface="Arial" panose="020B0604020202020204" pitchFamily="34" charset="0"/>
              </a:defRPr>
            </a:lvl2pPr>
            <a:lvl3pPr marL="909638" indent="-222250">
              <a:defRPr sz="2400">
                <a:solidFill>
                  <a:schemeClr val="tx1"/>
                </a:solidFill>
                <a:latin typeface="Arial" panose="020B0604020202020204" pitchFamily="34" charset="0"/>
              </a:defRPr>
            </a:lvl3pPr>
            <a:lvl4pPr marL="1258888" indent="-231775">
              <a:defRPr sz="2400">
                <a:solidFill>
                  <a:schemeClr val="tx1"/>
                </a:solidFill>
                <a:latin typeface="Arial" panose="020B0604020202020204" pitchFamily="34" charset="0"/>
              </a:defRPr>
            </a:lvl4pPr>
            <a:lvl5pPr marL="1598613" indent="-222250">
              <a:defRPr sz="2400">
                <a:solidFill>
                  <a:schemeClr val="tx1"/>
                </a:solidFill>
                <a:latin typeface="Arial" panose="020B0604020202020204" pitchFamily="34" charset="0"/>
              </a:defRPr>
            </a:lvl5pPr>
            <a:lvl6pPr marL="2055813" indent="-222250" eaLnBrk="0" fontAlgn="base" hangingPunct="0">
              <a:spcBef>
                <a:spcPct val="0"/>
              </a:spcBef>
              <a:spcAft>
                <a:spcPct val="0"/>
              </a:spcAft>
              <a:defRPr sz="2400">
                <a:solidFill>
                  <a:schemeClr val="tx1"/>
                </a:solidFill>
                <a:latin typeface="Arial" panose="020B0604020202020204" pitchFamily="34" charset="0"/>
              </a:defRPr>
            </a:lvl6pPr>
            <a:lvl7pPr marL="2513013" indent="-222250" eaLnBrk="0" fontAlgn="base" hangingPunct="0">
              <a:spcBef>
                <a:spcPct val="0"/>
              </a:spcBef>
              <a:spcAft>
                <a:spcPct val="0"/>
              </a:spcAft>
              <a:defRPr sz="2400">
                <a:solidFill>
                  <a:schemeClr val="tx1"/>
                </a:solidFill>
                <a:latin typeface="Arial" panose="020B0604020202020204" pitchFamily="34" charset="0"/>
              </a:defRPr>
            </a:lvl7pPr>
            <a:lvl8pPr marL="2970213" indent="-222250" eaLnBrk="0" fontAlgn="base" hangingPunct="0">
              <a:spcBef>
                <a:spcPct val="0"/>
              </a:spcBef>
              <a:spcAft>
                <a:spcPct val="0"/>
              </a:spcAft>
              <a:defRPr sz="2400">
                <a:solidFill>
                  <a:schemeClr val="tx1"/>
                </a:solidFill>
                <a:latin typeface="Arial" panose="020B0604020202020204" pitchFamily="34" charset="0"/>
              </a:defRPr>
            </a:lvl8pPr>
            <a:lvl9pPr marL="3427413" indent="-222250" eaLnBrk="0" fontAlgn="base" hangingPunct="0">
              <a:spcBef>
                <a:spcPct val="0"/>
              </a:spcBef>
              <a:spcAft>
                <a:spcPct val="0"/>
              </a:spcAft>
              <a:defRPr sz="2400">
                <a:solidFill>
                  <a:schemeClr val="tx1"/>
                </a:solidFill>
                <a:latin typeface="Arial" panose="020B0604020202020204" pitchFamily="34" charset="0"/>
              </a:defRPr>
            </a:lvl9pPr>
          </a:lstStyle>
          <a:p>
            <a:pPr marL="0" indent="0" algn="ctr">
              <a:spcBef>
                <a:spcPts val="600"/>
              </a:spcBef>
              <a:buClr>
                <a:srgbClr val="B0B1B3"/>
              </a:buClr>
              <a:defRPr/>
            </a:pPr>
            <a:r>
              <a:rPr lang="en-US" altLang="en-US" sz="3600" b="1" dirty="0">
                <a:solidFill>
                  <a:schemeClr val="bg1"/>
                </a:solidFill>
              </a:rPr>
              <a:t>Small project maximum threshold </a:t>
            </a:r>
            <a:endParaRPr lang="en-US" altLang="en-US" sz="3600" b="1" dirty="0" smtClean="0">
              <a:solidFill>
                <a:schemeClr val="bg1"/>
              </a:solidFill>
            </a:endParaRPr>
          </a:p>
          <a:p>
            <a:pPr marL="0" indent="0" algn="ctr">
              <a:spcBef>
                <a:spcPts val="600"/>
              </a:spcBef>
              <a:buClr>
                <a:srgbClr val="B0B1B3"/>
              </a:buClr>
              <a:defRPr/>
            </a:pPr>
            <a:r>
              <a:rPr lang="en-US" altLang="en-US" sz="3600" b="1" dirty="0" smtClean="0">
                <a:solidFill>
                  <a:schemeClr val="bg1"/>
                </a:solidFill>
              </a:rPr>
              <a:t>DR 4622 - FFY 2021: </a:t>
            </a:r>
            <a:r>
              <a:rPr lang="en-US" altLang="en-US" sz="3600" b="1" dirty="0">
                <a:solidFill>
                  <a:schemeClr val="bg1"/>
                </a:solidFill>
              </a:rPr>
              <a:t>$</a:t>
            </a:r>
            <a:r>
              <a:rPr lang="en-US" altLang="en-US" sz="3600" b="1" dirty="0" smtClean="0">
                <a:solidFill>
                  <a:schemeClr val="bg1"/>
                </a:solidFill>
              </a:rPr>
              <a:t>132,800</a:t>
            </a:r>
          </a:p>
          <a:p>
            <a:pPr marL="0" indent="0" algn="ctr">
              <a:spcBef>
                <a:spcPts val="600"/>
              </a:spcBef>
              <a:buClr>
                <a:srgbClr val="B0B1B3"/>
              </a:buClr>
              <a:defRPr/>
            </a:pPr>
            <a:r>
              <a:rPr lang="en-US" altLang="en-US" sz="3600" b="1" dirty="0" smtClean="0">
                <a:solidFill>
                  <a:schemeClr val="bg1"/>
                </a:solidFill>
              </a:rPr>
              <a:t>DR 4624 - FFY 2022: </a:t>
            </a:r>
            <a:r>
              <a:rPr lang="en-US" altLang="en-US" sz="3600" b="1" dirty="0">
                <a:solidFill>
                  <a:schemeClr val="bg1"/>
                </a:solidFill>
              </a:rPr>
              <a:t>$</a:t>
            </a:r>
            <a:r>
              <a:rPr lang="en-US" altLang="en-US" sz="3600" b="1" dirty="0" smtClean="0">
                <a:solidFill>
                  <a:schemeClr val="bg1"/>
                </a:solidFill>
              </a:rPr>
              <a:t>139,800</a:t>
            </a:r>
          </a:p>
          <a:p>
            <a:pPr marL="0" indent="0" algn="ctr">
              <a:spcBef>
                <a:spcPts val="600"/>
              </a:spcBef>
              <a:buClr>
                <a:srgbClr val="B0B1B3"/>
              </a:buClr>
              <a:defRPr/>
            </a:pPr>
            <a:r>
              <a:rPr lang="en-US" altLang="en-US" dirty="0" smtClean="0">
                <a:solidFill>
                  <a:schemeClr val="bg1"/>
                </a:solidFill>
                <a:latin typeface="+mn-lt"/>
              </a:rPr>
              <a:t>Projects with a total cost of this amount or greater are considered to be </a:t>
            </a:r>
            <a:r>
              <a:rPr lang="en-US" altLang="en-US" u="sng" dirty="0" smtClean="0">
                <a:solidFill>
                  <a:schemeClr val="bg1"/>
                </a:solidFill>
                <a:latin typeface="+mn-lt"/>
              </a:rPr>
              <a:t>large projects</a:t>
            </a:r>
            <a:r>
              <a:rPr lang="en-US" altLang="en-US" dirty="0" smtClean="0">
                <a:solidFill>
                  <a:schemeClr val="bg1"/>
                </a:solidFill>
                <a:latin typeface="+mn-lt"/>
              </a:rPr>
              <a:t>.</a:t>
            </a:r>
          </a:p>
          <a:p>
            <a:pPr marL="342900" indent="-342900">
              <a:spcBef>
                <a:spcPct val="60000"/>
              </a:spcBef>
              <a:buClr>
                <a:schemeClr val="bg1"/>
              </a:buClr>
              <a:buFont typeface="Arial" panose="020B0604020202020204" pitchFamily="34" charset="0"/>
              <a:buChar char="•"/>
              <a:defRPr/>
            </a:pPr>
            <a:r>
              <a:rPr lang="en-US" altLang="en-US" dirty="0" smtClean="0">
                <a:solidFill>
                  <a:schemeClr val="bg1"/>
                </a:solidFill>
                <a:latin typeface="+mn-lt"/>
              </a:rPr>
              <a:t>Adjusted each Federal Fiscal Year (FFY)</a:t>
            </a:r>
            <a:endParaRPr lang="en-US" altLang="en-US" dirty="0">
              <a:solidFill>
                <a:schemeClr val="bg1"/>
              </a:solidFill>
              <a:latin typeface="+mn-lt"/>
            </a:endParaRPr>
          </a:p>
          <a:p>
            <a:pPr marL="342900" indent="-342900">
              <a:spcBef>
                <a:spcPct val="60000"/>
              </a:spcBef>
              <a:buClr>
                <a:schemeClr val="bg1"/>
              </a:buClr>
              <a:buFont typeface="Arial" panose="020B0604020202020204" pitchFamily="34" charset="0"/>
              <a:buChar char="•"/>
              <a:defRPr/>
            </a:pPr>
            <a:r>
              <a:rPr lang="en-US" altLang="en-US" dirty="0" smtClean="0">
                <a:solidFill>
                  <a:schemeClr val="bg1"/>
                </a:solidFill>
                <a:latin typeface="+mn-lt"/>
              </a:rPr>
              <a:t>Based on the final approved amount of eligible costs</a:t>
            </a:r>
          </a:p>
        </p:txBody>
      </p:sp>
      <p:sp>
        <p:nvSpPr>
          <p:cNvPr id="2" name="Title 1"/>
          <p:cNvSpPr>
            <a:spLocks noGrp="1"/>
          </p:cNvSpPr>
          <p:nvPr>
            <p:ph type="title"/>
          </p:nvPr>
        </p:nvSpPr>
        <p:spPr/>
        <p:txBody>
          <a:bodyPr/>
          <a:lstStyle/>
          <a:p>
            <a:r>
              <a:rPr lang="en-US" dirty="0" smtClean="0"/>
              <a:t>Small v. Large Projects</a:t>
            </a:r>
            <a:endParaRPr lang="en-US" dirty="0"/>
          </a:p>
        </p:txBody>
      </p:sp>
    </p:spTree>
    <p:extLst>
      <p:ext uri="{BB962C8B-B14F-4D97-AF65-F5344CB8AC3E}">
        <p14:creationId xmlns:p14="http://schemas.microsoft.com/office/powerpoint/2010/main" val="6659563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1030"/>
          <p:cNvSpPr>
            <a:spLocks noChangeArrowheads="1"/>
          </p:cNvSpPr>
          <p:nvPr/>
        </p:nvSpPr>
        <p:spPr bwMode="auto">
          <a:xfrm>
            <a:off x="76200" y="1752600"/>
            <a:ext cx="9067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defRPr sz="2400">
                <a:solidFill>
                  <a:schemeClr val="tx1"/>
                </a:solidFill>
                <a:latin typeface="Arial" panose="020B0604020202020204" pitchFamily="34" charset="0"/>
              </a:defRPr>
            </a:lvl1pPr>
            <a:lvl2pPr marL="571500" indent="-223838">
              <a:defRPr sz="2400">
                <a:solidFill>
                  <a:schemeClr val="tx1"/>
                </a:solidFill>
                <a:latin typeface="Arial" panose="020B0604020202020204" pitchFamily="34" charset="0"/>
              </a:defRPr>
            </a:lvl2pPr>
            <a:lvl3pPr marL="909638" indent="-222250">
              <a:defRPr sz="2400">
                <a:solidFill>
                  <a:schemeClr val="tx1"/>
                </a:solidFill>
                <a:latin typeface="Arial" panose="020B0604020202020204" pitchFamily="34" charset="0"/>
              </a:defRPr>
            </a:lvl3pPr>
            <a:lvl4pPr marL="1258888" indent="-231775">
              <a:defRPr sz="2400">
                <a:solidFill>
                  <a:schemeClr val="tx1"/>
                </a:solidFill>
                <a:latin typeface="Arial" panose="020B0604020202020204" pitchFamily="34" charset="0"/>
              </a:defRPr>
            </a:lvl4pPr>
            <a:lvl5pPr marL="1598613" indent="-222250">
              <a:defRPr sz="2400">
                <a:solidFill>
                  <a:schemeClr val="tx1"/>
                </a:solidFill>
                <a:latin typeface="Arial" panose="020B0604020202020204" pitchFamily="34" charset="0"/>
              </a:defRPr>
            </a:lvl5pPr>
            <a:lvl6pPr marL="2055813" indent="-222250" eaLnBrk="0" fontAlgn="base" hangingPunct="0">
              <a:spcBef>
                <a:spcPct val="0"/>
              </a:spcBef>
              <a:spcAft>
                <a:spcPct val="0"/>
              </a:spcAft>
              <a:defRPr sz="2400">
                <a:solidFill>
                  <a:schemeClr val="tx1"/>
                </a:solidFill>
                <a:latin typeface="Arial" panose="020B0604020202020204" pitchFamily="34" charset="0"/>
              </a:defRPr>
            </a:lvl6pPr>
            <a:lvl7pPr marL="2513013" indent="-222250" eaLnBrk="0" fontAlgn="base" hangingPunct="0">
              <a:spcBef>
                <a:spcPct val="0"/>
              </a:spcBef>
              <a:spcAft>
                <a:spcPct val="0"/>
              </a:spcAft>
              <a:defRPr sz="2400">
                <a:solidFill>
                  <a:schemeClr val="tx1"/>
                </a:solidFill>
                <a:latin typeface="Arial" panose="020B0604020202020204" pitchFamily="34" charset="0"/>
              </a:defRPr>
            </a:lvl7pPr>
            <a:lvl8pPr marL="2970213" indent="-222250" eaLnBrk="0" fontAlgn="base" hangingPunct="0">
              <a:spcBef>
                <a:spcPct val="0"/>
              </a:spcBef>
              <a:spcAft>
                <a:spcPct val="0"/>
              </a:spcAft>
              <a:defRPr sz="2400">
                <a:solidFill>
                  <a:schemeClr val="tx1"/>
                </a:solidFill>
                <a:latin typeface="Arial" panose="020B0604020202020204" pitchFamily="34" charset="0"/>
              </a:defRPr>
            </a:lvl8pPr>
            <a:lvl9pPr marL="3427413" indent="-222250" eaLnBrk="0" fontAlgn="base" hangingPunct="0">
              <a:spcBef>
                <a:spcPct val="0"/>
              </a:spcBef>
              <a:spcAft>
                <a:spcPct val="0"/>
              </a:spcAft>
              <a:defRPr sz="2400">
                <a:solidFill>
                  <a:schemeClr val="tx1"/>
                </a:solidFill>
                <a:latin typeface="Arial" panose="020B0604020202020204" pitchFamily="34" charset="0"/>
              </a:defRPr>
            </a:lvl9pPr>
          </a:lstStyle>
          <a:p>
            <a:pPr>
              <a:spcBef>
                <a:spcPct val="60000"/>
              </a:spcBef>
              <a:buClr>
                <a:srgbClr val="B0B1B3"/>
              </a:buClr>
              <a:buFont typeface="Wingdings" panose="05000000000000000000" pitchFamily="2" charset="2"/>
              <a:buNone/>
              <a:defRPr/>
            </a:pPr>
            <a:r>
              <a:rPr lang="en-US" altLang="en-US" sz="2000" b="1" dirty="0" smtClean="0">
                <a:solidFill>
                  <a:schemeClr val="bg1"/>
                </a:solidFill>
                <a:latin typeface="+mn-lt"/>
              </a:rPr>
              <a:t>Small Projects</a:t>
            </a:r>
          </a:p>
          <a:p>
            <a:pPr marL="342900" indent="-342900">
              <a:spcBef>
                <a:spcPct val="60000"/>
              </a:spcBef>
              <a:buClr>
                <a:schemeClr val="bg1"/>
              </a:buClr>
              <a:buFont typeface="Arial" panose="020B0604020202020204" pitchFamily="34" charset="0"/>
              <a:buChar char="•"/>
              <a:defRPr/>
            </a:pPr>
            <a:r>
              <a:rPr lang="en-US" altLang="en-US" sz="2000" dirty="0" smtClean="0">
                <a:solidFill>
                  <a:schemeClr val="bg1"/>
                </a:solidFill>
                <a:latin typeface="+mn-lt"/>
              </a:rPr>
              <a:t>Payment is made at the time of project approval based on an estimate, or actual costs if they are known. </a:t>
            </a:r>
          </a:p>
          <a:p>
            <a:pPr marL="342900" indent="-342900">
              <a:spcBef>
                <a:spcPct val="60000"/>
              </a:spcBef>
              <a:buClr>
                <a:schemeClr val="bg1"/>
              </a:buClr>
              <a:buFont typeface="Arial" panose="020B0604020202020204" pitchFamily="34" charset="0"/>
              <a:buChar char="•"/>
              <a:defRPr/>
            </a:pPr>
            <a:r>
              <a:rPr lang="en-US" altLang="en-US" sz="2000" dirty="0" smtClean="0">
                <a:solidFill>
                  <a:schemeClr val="bg1"/>
                </a:solidFill>
                <a:latin typeface="+mn-lt"/>
              </a:rPr>
              <a:t>FEMA does not reconcile costs at project completion. If estimate is greater than the actual cost, Subrecipient may retain leftover funding. Cost overruns can be addressed via a project amendment.</a:t>
            </a:r>
            <a:endParaRPr lang="en-US" altLang="en-US" sz="2000" dirty="0">
              <a:solidFill>
                <a:schemeClr val="bg1"/>
              </a:solidFill>
              <a:latin typeface="+mn-lt"/>
            </a:endParaRPr>
          </a:p>
          <a:p>
            <a:pPr marL="0" indent="0">
              <a:spcBef>
                <a:spcPct val="60000"/>
              </a:spcBef>
              <a:buClr>
                <a:schemeClr val="bg1"/>
              </a:buClr>
              <a:defRPr/>
            </a:pPr>
            <a:r>
              <a:rPr lang="en-US" altLang="en-US" sz="2000" b="1" dirty="0" smtClean="0">
                <a:solidFill>
                  <a:schemeClr val="bg1"/>
                </a:solidFill>
                <a:latin typeface="+mn-lt"/>
              </a:rPr>
              <a:t>Large Projects</a:t>
            </a:r>
          </a:p>
          <a:p>
            <a:pPr marL="342900" indent="-342900">
              <a:spcBef>
                <a:spcPct val="60000"/>
              </a:spcBef>
              <a:buClr>
                <a:schemeClr val="bg1"/>
              </a:buClr>
              <a:buFont typeface="Arial" panose="020B0604020202020204" pitchFamily="34" charset="0"/>
              <a:buChar char="•"/>
              <a:defRPr/>
            </a:pPr>
            <a:r>
              <a:rPr lang="en-US" altLang="en-US" sz="2000" dirty="0" smtClean="0">
                <a:solidFill>
                  <a:schemeClr val="bg1"/>
                </a:solidFill>
                <a:latin typeface="+mn-lt"/>
              </a:rPr>
              <a:t>Award funding based on estimated costs and project funding is later reconciled based on documented actual costs. </a:t>
            </a:r>
          </a:p>
          <a:p>
            <a:pPr marL="342900" indent="-342900">
              <a:spcBef>
                <a:spcPct val="60000"/>
              </a:spcBef>
              <a:buClr>
                <a:schemeClr val="bg1"/>
              </a:buClr>
              <a:buFont typeface="Arial" panose="020B0604020202020204" pitchFamily="34" charset="0"/>
              <a:buChar char="•"/>
              <a:defRPr/>
            </a:pPr>
            <a:r>
              <a:rPr lang="en-US" altLang="en-US" sz="2000" dirty="0" smtClean="0">
                <a:solidFill>
                  <a:schemeClr val="bg1"/>
                </a:solidFill>
                <a:latin typeface="+mn-lt"/>
              </a:rPr>
              <a:t>Project payments are made to the Applicant (through the Recipient) as actual costs are documented. Reimbursement requests showing proof of payment are required to receive funds.</a:t>
            </a:r>
          </a:p>
        </p:txBody>
      </p:sp>
      <p:sp>
        <p:nvSpPr>
          <p:cNvPr id="2" name="Title 1"/>
          <p:cNvSpPr>
            <a:spLocks noGrp="1"/>
          </p:cNvSpPr>
          <p:nvPr>
            <p:ph type="title"/>
          </p:nvPr>
        </p:nvSpPr>
        <p:spPr/>
        <p:txBody>
          <a:bodyPr/>
          <a:lstStyle/>
          <a:p>
            <a:r>
              <a:rPr lang="en-US" dirty="0" smtClean="0"/>
              <a:t>Small v. Large Projects</a:t>
            </a:r>
            <a:endParaRPr lang="en-US" dirty="0"/>
          </a:p>
        </p:txBody>
      </p:sp>
    </p:spTree>
    <p:extLst>
      <p:ext uri="{BB962C8B-B14F-4D97-AF65-F5344CB8AC3E}">
        <p14:creationId xmlns:p14="http://schemas.microsoft.com/office/powerpoint/2010/main" val="35209753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1032"/>
          <p:cNvSpPr>
            <a:spLocks noChangeArrowheads="1"/>
          </p:cNvSpPr>
          <p:nvPr/>
        </p:nvSpPr>
        <p:spPr bwMode="auto">
          <a:xfrm>
            <a:off x="431800" y="1752600"/>
            <a:ext cx="82724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defRPr sz="2400">
                <a:solidFill>
                  <a:schemeClr val="tx1"/>
                </a:solidFill>
                <a:latin typeface="Arial" charset="0"/>
              </a:defRPr>
            </a:lvl1pPr>
            <a:lvl2pPr marL="571500" indent="-223838">
              <a:defRPr sz="2400">
                <a:solidFill>
                  <a:schemeClr val="tx1"/>
                </a:solidFill>
                <a:latin typeface="Arial" charset="0"/>
              </a:defRPr>
            </a:lvl2pPr>
            <a:lvl3pPr marL="909638" indent="-222250">
              <a:defRPr sz="2400">
                <a:solidFill>
                  <a:schemeClr val="tx1"/>
                </a:solidFill>
                <a:latin typeface="Arial" charset="0"/>
              </a:defRPr>
            </a:lvl3pPr>
            <a:lvl4pPr marL="1258888" indent="-231775">
              <a:defRPr sz="2400">
                <a:solidFill>
                  <a:schemeClr val="tx1"/>
                </a:solidFill>
                <a:latin typeface="Arial" charset="0"/>
              </a:defRPr>
            </a:lvl4pPr>
            <a:lvl5pPr marL="1598613" indent="-222250">
              <a:defRPr sz="2400">
                <a:solidFill>
                  <a:schemeClr val="tx1"/>
                </a:solidFill>
                <a:latin typeface="Arial" charset="0"/>
              </a:defRPr>
            </a:lvl5pPr>
            <a:lvl6pPr marL="2055813" indent="-222250" eaLnBrk="0" fontAlgn="base" hangingPunct="0">
              <a:spcBef>
                <a:spcPct val="0"/>
              </a:spcBef>
              <a:spcAft>
                <a:spcPct val="0"/>
              </a:spcAft>
              <a:defRPr sz="2400">
                <a:solidFill>
                  <a:schemeClr val="tx1"/>
                </a:solidFill>
                <a:latin typeface="Arial" charset="0"/>
              </a:defRPr>
            </a:lvl6pPr>
            <a:lvl7pPr marL="2513013" indent="-222250" eaLnBrk="0" fontAlgn="base" hangingPunct="0">
              <a:spcBef>
                <a:spcPct val="0"/>
              </a:spcBef>
              <a:spcAft>
                <a:spcPct val="0"/>
              </a:spcAft>
              <a:defRPr sz="2400">
                <a:solidFill>
                  <a:schemeClr val="tx1"/>
                </a:solidFill>
                <a:latin typeface="Arial" charset="0"/>
              </a:defRPr>
            </a:lvl7pPr>
            <a:lvl8pPr marL="2970213" indent="-222250" eaLnBrk="0" fontAlgn="base" hangingPunct="0">
              <a:spcBef>
                <a:spcPct val="0"/>
              </a:spcBef>
              <a:spcAft>
                <a:spcPct val="0"/>
              </a:spcAft>
              <a:defRPr sz="2400">
                <a:solidFill>
                  <a:schemeClr val="tx1"/>
                </a:solidFill>
                <a:latin typeface="Arial" charset="0"/>
              </a:defRPr>
            </a:lvl8pPr>
            <a:lvl9pPr marL="3427413" indent="-222250" eaLnBrk="0" fontAlgn="base" hangingPunct="0">
              <a:spcBef>
                <a:spcPct val="0"/>
              </a:spcBef>
              <a:spcAft>
                <a:spcPct val="0"/>
              </a:spcAft>
              <a:defRPr sz="2400">
                <a:solidFill>
                  <a:schemeClr val="tx1"/>
                </a:solidFill>
                <a:latin typeface="Arial" charset="0"/>
              </a:defRPr>
            </a:lvl9pPr>
          </a:lstStyle>
          <a:p>
            <a:pPr marL="0" indent="0">
              <a:spcBef>
                <a:spcPct val="60000"/>
              </a:spcBef>
              <a:buClr>
                <a:srgbClr val="B0B1B3"/>
              </a:buClr>
              <a:buFont typeface="Wingdings" pitchFamily="2" charset="2"/>
              <a:buNone/>
            </a:pPr>
            <a:r>
              <a:rPr lang="en-US" altLang="en-US" sz="2200" dirty="0">
                <a:solidFill>
                  <a:schemeClr val="bg1"/>
                </a:solidFill>
                <a:latin typeface="+mn-lt"/>
              </a:rPr>
              <a:t>Time limits for project completion begin on the disaster declaration date.</a:t>
            </a:r>
          </a:p>
          <a:p>
            <a:pPr marL="342900" lvl="1" indent="-342900">
              <a:spcBef>
                <a:spcPct val="60000"/>
              </a:spcBef>
              <a:buClr>
                <a:schemeClr val="bg1"/>
              </a:buClr>
              <a:buFont typeface="Wingdings" panose="05000000000000000000" pitchFamily="2" charset="2"/>
              <a:buChar char="ü"/>
            </a:pPr>
            <a:r>
              <a:rPr lang="en-US" altLang="en-US" sz="2200" dirty="0">
                <a:solidFill>
                  <a:schemeClr val="bg1"/>
                </a:solidFill>
                <a:latin typeface="+mn-lt"/>
              </a:rPr>
              <a:t>Emergency work must be completed within </a:t>
            </a:r>
            <a:r>
              <a:rPr lang="en-US" altLang="en-US" sz="2200" b="1" u="sng" dirty="0" smtClean="0">
                <a:solidFill>
                  <a:schemeClr val="bg1"/>
                </a:solidFill>
                <a:latin typeface="+mn-lt"/>
              </a:rPr>
              <a:t>6 months</a:t>
            </a:r>
          </a:p>
          <a:p>
            <a:pPr marL="681038" lvl="2" indent="-342900">
              <a:spcBef>
                <a:spcPct val="60000"/>
              </a:spcBef>
              <a:buClr>
                <a:schemeClr val="bg1"/>
              </a:buClr>
              <a:buFont typeface="Wingdings" panose="05000000000000000000" pitchFamily="2" charset="2"/>
              <a:buChar char="ü"/>
            </a:pPr>
            <a:r>
              <a:rPr lang="en-US" altLang="en-US" sz="1800" b="1" dirty="0" smtClean="0">
                <a:solidFill>
                  <a:schemeClr val="bg1"/>
                </a:solidFill>
                <a:latin typeface="+mn-lt"/>
              </a:rPr>
              <a:t>DR 4622 - March 30, 2022</a:t>
            </a:r>
          </a:p>
          <a:p>
            <a:pPr marL="681038" lvl="2" indent="-342900">
              <a:spcBef>
                <a:spcPct val="60000"/>
              </a:spcBef>
              <a:buClr>
                <a:schemeClr val="bg1"/>
              </a:buClr>
              <a:buFont typeface="Wingdings" panose="05000000000000000000" pitchFamily="2" charset="2"/>
              <a:buChar char="ü"/>
            </a:pPr>
            <a:r>
              <a:rPr lang="en-US" altLang="en-US" sz="1800" b="1" dirty="0" smtClean="0">
                <a:solidFill>
                  <a:schemeClr val="bg1"/>
                </a:solidFill>
                <a:latin typeface="+mn-lt"/>
              </a:rPr>
              <a:t>DR 4624 – April 4, 2022</a:t>
            </a:r>
          </a:p>
          <a:p>
            <a:pPr marL="342900" lvl="1" indent="-342900">
              <a:spcBef>
                <a:spcPct val="60000"/>
              </a:spcBef>
              <a:buClr>
                <a:schemeClr val="bg1"/>
              </a:buClr>
              <a:buFont typeface="Wingdings" panose="05000000000000000000" pitchFamily="2" charset="2"/>
              <a:buChar char="ü"/>
            </a:pPr>
            <a:r>
              <a:rPr lang="en-US" altLang="en-US" sz="2200" dirty="0" smtClean="0">
                <a:solidFill>
                  <a:schemeClr val="bg1"/>
                </a:solidFill>
                <a:latin typeface="+mn-lt"/>
              </a:rPr>
              <a:t>Permanent </a:t>
            </a:r>
            <a:r>
              <a:rPr lang="en-US" altLang="en-US" sz="2200" dirty="0">
                <a:solidFill>
                  <a:schemeClr val="bg1"/>
                </a:solidFill>
                <a:latin typeface="+mn-lt"/>
              </a:rPr>
              <a:t>work must be completed within </a:t>
            </a:r>
            <a:r>
              <a:rPr lang="en-US" altLang="en-US" sz="2200" b="1" u="sng" dirty="0" smtClean="0">
                <a:solidFill>
                  <a:schemeClr val="bg1"/>
                </a:solidFill>
                <a:latin typeface="+mn-lt"/>
              </a:rPr>
              <a:t>18 months</a:t>
            </a:r>
          </a:p>
          <a:p>
            <a:pPr marL="681038" lvl="2" indent="-342900">
              <a:spcBef>
                <a:spcPct val="60000"/>
              </a:spcBef>
              <a:buClr>
                <a:schemeClr val="bg1"/>
              </a:buClr>
              <a:buFont typeface="Wingdings" panose="05000000000000000000" pitchFamily="2" charset="2"/>
              <a:buChar char="ü"/>
            </a:pPr>
            <a:r>
              <a:rPr lang="en-US" altLang="en-US" sz="1800" b="1" dirty="0" smtClean="0">
                <a:solidFill>
                  <a:schemeClr val="bg1"/>
                </a:solidFill>
                <a:latin typeface="+mn-lt"/>
              </a:rPr>
              <a:t>DR 4622 - March 30, 2023</a:t>
            </a:r>
          </a:p>
          <a:p>
            <a:pPr marL="681038" lvl="2" indent="-342900">
              <a:spcBef>
                <a:spcPct val="60000"/>
              </a:spcBef>
              <a:buClr>
                <a:schemeClr val="bg1"/>
              </a:buClr>
              <a:buFont typeface="Wingdings" panose="05000000000000000000" pitchFamily="2" charset="2"/>
              <a:buChar char="ü"/>
            </a:pPr>
            <a:r>
              <a:rPr lang="en-US" altLang="en-US" sz="1800" b="1" dirty="0" smtClean="0">
                <a:solidFill>
                  <a:schemeClr val="bg1"/>
                </a:solidFill>
                <a:latin typeface="+mn-lt"/>
              </a:rPr>
              <a:t>DR 4624 – April 4, 2023</a:t>
            </a:r>
            <a:endParaRPr lang="en-US" altLang="en-US" sz="1800" b="1" dirty="0" smtClean="0">
              <a:solidFill>
                <a:schemeClr val="bg1"/>
              </a:solidFill>
            </a:endParaRPr>
          </a:p>
          <a:p>
            <a:pPr marL="0" lvl="1" indent="0" algn="ctr">
              <a:spcBef>
                <a:spcPct val="60000"/>
              </a:spcBef>
              <a:buClr>
                <a:schemeClr val="bg1"/>
              </a:buClr>
            </a:pPr>
            <a:r>
              <a:rPr lang="en-US" altLang="en-US" sz="1800" dirty="0" smtClean="0">
                <a:solidFill>
                  <a:schemeClr val="bg1"/>
                </a:solidFill>
                <a:latin typeface="+mn-lt"/>
              </a:rPr>
              <a:t>Extensions may be requested from the Recipient (State) for an additional 6 months for emergency work and up to 30 months for permanent work. FEMA must approve extensions outside of these limits. </a:t>
            </a:r>
          </a:p>
          <a:p>
            <a:pPr marL="0" lvl="1" indent="0">
              <a:spcBef>
                <a:spcPct val="60000"/>
              </a:spcBef>
              <a:buClr>
                <a:schemeClr val="bg1"/>
              </a:buClr>
            </a:pPr>
            <a:endParaRPr lang="en-US" altLang="en-US" sz="2000" b="1" u="sng" dirty="0">
              <a:solidFill>
                <a:schemeClr val="bg1"/>
              </a:solidFill>
              <a:latin typeface="+mn-lt"/>
            </a:endParaRPr>
          </a:p>
        </p:txBody>
      </p:sp>
      <p:sp>
        <p:nvSpPr>
          <p:cNvPr id="2" name="Title 1"/>
          <p:cNvSpPr>
            <a:spLocks noGrp="1"/>
          </p:cNvSpPr>
          <p:nvPr>
            <p:ph type="title"/>
          </p:nvPr>
        </p:nvSpPr>
        <p:spPr/>
        <p:txBody>
          <a:bodyPr>
            <a:normAutofit fontScale="90000"/>
          </a:bodyPr>
          <a:lstStyle/>
          <a:p>
            <a:r>
              <a:rPr lang="en-US" dirty="0" smtClean="0"/>
              <a:t>Project Completion Deadlines</a:t>
            </a:r>
            <a:endParaRPr lang="en-US" dirty="0"/>
          </a:p>
        </p:txBody>
      </p:sp>
    </p:spTree>
    <p:extLst>
      <p:ext uri="{BB962C8B-B14F-4D97-AF65-F5344CB8AC3E}">
        <p14:creationId xmlns:p14="http://schemas.microsoft.com/office/powerpoint/2010/main" val="6015253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1030"/>
          <p:cNvSpPr>
            <a:spLocks noChangeArrowheads="1"/>
          </p:cNvSpPr>
          <p:nvPr/>
        </p:nvSpPr>
        <p:spPr bwMode="auto">
          <a:xfrm>
            <a:off x="457199" y="1752600"/>
            <a:ext cx="82264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defRPr sz="2400">
                <a:solidFill>
                  <a:schemeClr val="tx1"/>
                </a:solidFill>
                <a:latin typeface="Arial" charset="0"/>
              </a:defRPr>
            </a:lvl1pPr>
            <a:lvl2pPr marL="571500" indent="-223838">
              <a:defRPr sz="2400">
                <a:solidFill>
                  <a:schemeClr val="tx1"/>
                </a:solidFill>
                <a:latin typeface="Arial" charset="0"/>
              </a:defRPr>
            </a:lvl2pPr>
            <a:lvl3pPr marL="909638" indent="-222250">
              <a:defRPr sz="2400">
                <a:solidFill>
                  <a:schemeClr val="tx1"/>
                </a:solidFill>
                <a:latin typeface="Arial" charset="0"/>
              </a:defRPr>
            </a:lvl3pPr>
            <a:lvl4pPr marL="1258888" indent="-231775">
              <a:defRPr sz="2400">
                <a:solidFill>
                  <a:schemeClr val="tx1"/>
                </a:solidFill>
                <a:latin typeface="Arial" charset="0"/>
              </a:defRPr>
            </a:lvl4pPr>
            <a:lvl5pPr marL="1598613" indent="-222250">
              <a:defRPr sz="2400">
                <a:solidFill>
                  <a:schemeClr val="tx1"/>
                </a:solidFill>
                <a:latin typeface="Arial" charset="0"/>
              </a:defRPr>
            </a:lvl5pPr>
            <a:lvl6pPr marL="2055813" indent="-222250" eaLnBrk="0" fontAlgn="base" hangingPunct="0">
              <a:spcBef>
                <a:spcPct val="0"/>
              </a:spcBef>
              <a:spcAft>
                <a:spcPct val="0"/>
              </a:spcAft>
              <a:defRPr sz="2400">
                <a:solidFill>
                  <a:schemeClr val="tx1"/>
                </a:solidFill>
                <a:latin typeface="Arial" charset="0"/>
              </a:defRPr>
            </a:lvl6pPr>
            <a:lvl7pPr marL="2513013" indent="-222250" eaLnBrk="0" fontAlgn="base" hangingPunct="0">
              <a:spcBef>
                <a:spcPct val="0"/>
              </a:spcBef>
              <a:spcAft>
                <a:spcPct val="0"/>
              </a:spcAft>
              <a:defRPr sz="2400">
                <a:solidFill>
                  <a:schemeClr val="tx1"/>
                </a:solidFill>
                <a:latin typeface="Arial" charset="0"/>
              </a:defRPr>
            </a:lvl7pPr>
            <a:lvl8pPr marL="2970213" indent="-222250" eaLnBrk="0" fontAlgn="base" hangingPunct="0">
              <a:spcBef>
                <a:spcPct val="0"/>
              </a:spcBef>
              <a:spcAft>
                <a:spcPct val="0"/>
              </a:spcAft>
              <a:defRPr sz="2400">
                <a:solidFill>
                  <a:schemeClr val="tx1"/>
                </a:solidFill>
                <a:latin typeface="Arial" charset="0"/>
              </a:defRPr>
            </a:lvl8pPr>
            <a:lvl9pPr marL="3427413" indent="-222250" eaLnBrk="0" fontAlgn="base" hangingPunct="0">
              <a:spcBef>
                <a:spcPct val="0"/>
              </a:spcBef>
              <a:spcAft>
                <a:spcPct val="0"/>
              </a:spcAft>
              <a:defRPr sz="2400">
                <a:solidFill>
                  <a:schemeClr val="tx1"/>
                </a:solidFill>
                <a:latin typeface="Arial" charset="0"/>
              </a:defRPr>
            </a:lvl9pPr>
          </a:lstStyle>
          <a:p>
            <a:pPr marL="285750" indent="-285750">
              <a:spcBef>
                <a:spcPct val="60000"/>
              </a:spcBef>
              <a:buClr>
                <a:schemeClr val="bg1"/>
              </a:buClr>
              <a:buFont typeface="Wingdings" panose="05000000000000000000" pitchFamily="2" charset="2"/>
              <a:buChar char="ü"/>
            </a:pPr>
            <a:r>
              <a:rPr lang="en-US" altLang="en-US" dirty="0" smtClean="0">
                <a:solidFill>
                  <a:schemeClr val="bg1"/>
                </a:solidFill>
                <a:latin typeface="+mn-lt"/>
              </a:rPr>
              <a:t>Must </a:t>
            </a:r>
            <a:r>
              <a:rPr lang="en-US" altLang="en-US" dirty="0">
                <a:solidFill>
                  <a:schemeClr val="bg1"/>
                </a:solidFill>
                <a:latin typeface="+mn-lt"/>
              </a:rPr>
              <a:t>maintain all source documentation supporting project costs. </a:t>
            </a:r>
            <a:endParaRPr lang="en-US" altLang="en-US" dirty="0" smtClean="0">
              <a:solidFill>
                <a:schemeClr val="bg1"/>
              </a:solidFill>
              <a:latin typeface="+mn-lt"/>
            </a:endParaRPr>
          </a:p>
          <a:p>
            <a:pPr marL="285750" indent="-285750">
              <a:spcBef>
                <a:spcPct val="60000"/>
              </a:spcBef>
              <a:buClr>
                <a:schemeClr val="bg1"/>
              </a:buClr>
              <a:buFont typeface="Wingdings" panose="05000000000000000000" pitchFamily="2" charset="2"/>
              <a:buChar char="ü"/>
            </a:pPr>
            <a:r>
              <a:rPr lang="en-US" altLang="en-US" dirty="0" smtClean="0">
                <a:solidFill>
                  <a:schemeClr val="bg1"/>
                </a:solidFill>
                <a:latin typeface="+mn-lt"/>
              </a:rPr>
              <a:t>The </a:t>
            </a:r>
            <a:r>
              <a:rPr lang="en-US" altLang="en-US" dirty="0">
                <a:solidFill>
                  <a:schemeClr val="bg1"/>
                </a:solidFill>
                <a:latin typeface="+mn-lt"/>
              </a:rPr>
              <a:t>Recipient and the Applicant must keep all financial and program documentation for </a:t>
            </a:r>
            <a:r>
              <a:rPr lang="en-US" altLang="en-US" b="1" dirty="0">
                <a:solidFill>
                  <a:schemeClr val="bg1"/>
                </a:solidFill>
                <a:latin typeface="+mn-lt"/>
              </a:rPr>
              <a:t>three years</a:t>
            </a:r>
            <a:r>
              <a:rPr lang="en-US" altLang="en-US" dirty="0">
                <a:solidFill>
                  <a:schemeClr val="bg1"/>
                </a:solidFill>
                <a:latin typeface="+mn-lt"/>
              </a:rPr>
              <a:t> after the date </a:t>
            </a:r>
            <a:r>
              <a:rPr lang="en-US" altLang="en-US" dirty="0" smtClean="0">
                <a:solidFill>
                  <a:schemeClr val="bg1"/>
                </a:solidFill>
                <a:latin typeface="+mn-lt"/>
              </a:rPr>
              <a:t>the entire disaster is closed out with FEMA. HSEM will send out record retention dates as disasters are closed out.</a:t>
            </a:r>
            <a:endParaRPr lang="en-US" altLang="en-US" dirty="0">
              <a:solidFill>
                <a:schemeClr val="bg1"/>
              </a:solidFill>
              <a:latin typeface="+mn-lt"/>
            </a:endParaRPr>
          </a:p>
          <a:p>
            <a:pPr marL="285750" indent="-285750">
              <a:spcBef>
                <a:spcPct val="60000"/>
              </a:spcBef>
              <a:buClr>
                <a:schemeClr val="bg1"/>
              </a:buClr>
              <a:buFont typeface="Wingdings" panose="05000000000000000000" pitchFamily="2" charset="2"/>
              <a:buChar char="ü"/>
            </a:pPr>
            <a:r>
              <a:rPr lang="en-US" altLang="en-US" dirty="0">
                <a:solidFill>
                  <a:schemeClr val="bg1"/>
                </a:solidFill>
                <a:latin typeface="+mn-lt"/>
              </a:rPr>
              <a:t>Records are subject to audit by State auditors, FEMA, the U.S. Department of Homeland Security Office of Inspector General, and the U.S. Government Accountability Office.</a:t>
            </a:r>
          </a:p>
        </p:txBody>
      </p:sp>
      <p:sp>
        <p:nvSpPr>
          <p:cNvPr id="2" name="Title 1"/>
          <p:cNvSpPr>
            <a:spLocks noGrp="1"/>
          </p:cNvSpPr>
          <p:nvPr>
            <p:ph type="title"/>
          </p:nvPr>
        </p:nvSpPr>
        <p:spPr/>
        <p:txBody>
          <a:bodyPr>
            <a:normAutofit/>
          </a:bodyPr>
          <a:lstStyle/>
          <a:p>
            <a:r>
              <a:rPr lang="en-US" altLang="en-US" dirty="0" smtClean="0"/>
              <a:t>Documentation</a:t>
            </a:r>
            <a:endParaRPr lang="en-US" dirty="0"/>
          </a:p>
        </p:txBody>
      </p:sp>
    </p:spTree>
    <p:extLst>
      <p:ext uri="{BB962C8B-B14F-4D97-AF65-F5344CB8AC3E}">
        <p14:creationId xmlns:p14="http://schemas.microsoft.com/office/powerpoint/2010/main" val="37388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552"/>
            <a:ext cx="5122719" cy="6628295"/>
          </a:xfrm>
          <a:prstGeom prst="rect">
            <a:avLst/>
          </a:prstGeom>
        </p:spPr>
      </p:pic>
    </p:spTree>
    <p:extLst>
      <p:ext uri="{BB962C8B-B14F-4D97-AF65-F5344CB8AC3E}">
        <p14:creationId xmlns:p14="http://schemas.microsoft.com/office/powerpoint/2010/main" val="362400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type="body" sz="half" idx="2"/>
          </p:nvPr>
        </p:nvSpPr>
        <p:spPr>
          <a:xfrm>
            <a:off x="457200" y="1985387"/>
            <a:ext cx="8229600" cy="4191000"/>
          </a:xfrm>
        </p:spPr>
        <p:txBody>
          <a:bodyPr>
            <a:normAutofit fontScale="77500" lnSpcReduction="20000"/>
          </a:bodyPr>
          <a:lstStyle/>
          <a:p>
            <a:r>
              <a:rPr lang="en-US" u="sng" dirty="0" smtClean="0">
                <a:solidFill>
                  <a:schemeClr val="bg1"/>
                </a:solidFill>
              </a:rPr>
              <a:t>PA</a:t>
            </a:r>
            <a:r>
              <a:rPr lang="en-US" dirty="0" smtClean="0">
                <a:solidFill>
                  <a:schemeClr val="bg1"/>
                </a:solidFill>
              </a:rPr>
              <a:t> – Public Assistance</a:t>
            </a:r>
          </a:p>
          <a:p>
            <a:r>
              <a:rPr lang="en-US" u="sng" dirty="0" smtClean="0">
                <a:solidFill>
                  <a:schemeClr val="bg1"/>
                </a:solidFill>
              </a:rPr>
              <a:t>Recipient </a:t>
            </a:r>
            <a:r>
              <a:rPr lang="en-US" dirty="0" smtClean="0">
                <a:solidFill>
                  <a:schemeClr val="bg1"/>
                </a:solidFill>
              </a:rPr>
              <a:t>– State of NH</a:t>
            </a:r>
          </a:p>
          <a:p>
            <a:r>
              <a:rPr lang="en-US" u="sng" dirty="0" smtClean="0">
                <a:solidFill>
                  <a:schemeClr val="bg1"/>
                </a:solidFill>
              </a:rPr>
              <a:t>Applicant </a:t>
            </a:r>
            <a:r>
              <a:rPr lang="en-US" dirty="0" smtClean="0">
                <a:solidFill>
                  <a:schemeClr val="bg1"/>
                </a:solidFill>
              </a:rPr>
              <a:t>– entity applying for grant or subgrant</a:t>
            </a:r>
          </a:p>
          <a:p>
            <a:r>
              <a:rPr lang="en-US" u="sng" dirty="0" smtClean="0">
                <a:solidFill>
                  <a:schemeClr val="bg1"/>
                </a:solidFill>
              </a:rPr>
              <a:t>Subrecipient</a:t>
            </a:r>
            <a:r>
              <a:rPr lang="en-US" dirty="0" smtClean="0">
                <a:solidFill>
                  <a:schemeClr val="bg1"/>
                </a:solidFill>
              </a:rPr>
              <a:t> – once a grant is awarded, the Applicant becomes the </a:t>
            </a:r>
            <a:r>
              <a:rPr lang="en-US" dirty="0">
                <a:solidFill>
                  <a:schemeClr val="bg1"/>
                </a:solidFill>
              </a:rPr>
              <a:t>S</a:t>
            </a:r>
            <a:r>
              <a:rPr lang="en-US" dirty="0" smtClean="0">
                <a:solidFill>
                  <a:schemeClr val="bg1"/>
                </a:solidFill>
              </a:rPr>
              <a:t>ubrecipient</a:t>
            </a:r>
          </a:p>
          <a:p>
            <a:r>
              <a:rPr lang="en-US" u="sng" dirty="0" smtClean="0">
                <a:solidFill>
                  <a:schemeClr val="bg1"/>
                </a:solidFill>
              </a:rPr>
              <a:t>PAPPG – </a:t>
            </a:r>
            <a:r>
              <a:rPr lang="en-US" dirty="0" smtClean="0">
                <a:solidFill>
                  <a:schemeClr val="bg1"/>
                </a:solidFill>
              </a:rPr>
              <a:t>Public Assistance Program and Policy Guide</a:t>
            </a:r>
            <a:endParaRPr lang="en-US" u="sng" dirty="0" smtClean="0">
              <a:solidFill>
                <a:schemeClr val="bg1"/>
              </a:solidFill>
            </a:endParaRPr>
          </a:p>
          <a:p>
            <a:r>
              <a:rPr lang="en-US" u="sng" dirty="0" smtClean="0">
                <a:solidFill>
                  <a:schemeClr val="bg1"/>
                </a:solidFill>
              </a:rPr>
              <a:t>PNP</a:t>
            </a:r>
            <a:r>
              <a:rPr lang="en-US" dirty="0" smtClean="0">
                <a:solidFill>
                  <a:schemeClr val="bg1"/>
                </a:solidFill>
              </a:rPr>
              <a:t> – Private Non-Profit</a:t>
            </a:r>
          </a:p>
          <a:p>
            <a:r>
              <a:rPr lang="en-US" u="sng" dirty="0" smtClean="0">
                <a:solidFill>
                  <a:schemeClr val="bg1"/>
                </a:solidFill>
              </a:rPr>
              <a:t>PDMG</a:t>
            </a:r>
            <a:r>
              <a:rPr lang="en-US" dirty="0" smtClean="0">
                <a:solidFill>
                  <a:schemeClr val="bg1"/>
                </a:solidFill>
              </a:rPr>
              <a:t> – Program Delivery Manager</a:t>
            </a:r>
          </a:p>
          <a:p>
            <a:r>
              <a:rPr lang="en-US" u="sng" dirty="0" smtClean="0">
                <a:solidFill>
                  <a:schemeClr val="bg1"/>
                </a:solidFill>
              </a:rPr>
              <a:t>CFR</a:t>
            </a:r>
            <a:r>
              <a:rPr lang="en-US" dirty="0" smtClean="0">
                <a:solidFill>
                  <a:schemeClr val="bg1"/>
                </a:solidFill>
              </a:rPr>
              <a:t> – Code of Federal Regulations </a:t>
            </a:r>
            <a:endParaRPr lang="en-US" dirty="0">
              <a:solidFill>
                <a:schemeClr val="bg1"/>
              </a:solidFill>
            </a:endParaRPr>
          </a:p>
        </p:txBody>
      </p:sp>
    </p:spTree>
    <p:extLst>
      <p:ext uri="{BB962C8B-B14F-4D97-AF65-F5344CB8AC3E}">
        <p14:creationId xmlns:p14="http://schemas.microsoft.com/office/powerpoint/2010/main" val="32977635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1: Operational Planning</a:t>
            </a:r>
            <a:endParaRPr lang="en-US" dirty="0"/>
          </a:p>
        </p:txBody>
      </p:sp>
      <p:pic>
        <p:nvPicPr>
          <p:cNvPr id="4" name="Picture 3"/>
          <p:cNvPicPr>
            <a:picLocks noChangeAspect="1"/>
          </p:cNvPicPr>
          <p:nvPr/>
        </p:nvPicPr>
        <p:blipFill>
          <a:blip r:embed="rId3"/>
          <a:stretch>
            <a:fillRect/>
          </a:stretch>
        </p:blipFill>
        <p:spPr>
          <a:xfrm>
            <a:off x="5638800" y="5181600"/>
            <a:ext cx="3276601" cy="1068962"/>
          </a:xfrm>
          <a:prstGeom prst="rect">
            <a:avLst/>
          </a:prstGeom>
        </p:spPr>
      </p:pic>
      <p:pic>
        <p:nvPicPr>
          <p:cNvPr id="5" name="Picture 4"/>
          <p:cNvPicPr>
            <a:picLocks noChangeAspect="1"/>
          </p:cNvPicPr>
          <p:nvPr/>
        </p:nvPicPr>
        <p:blipFill>
          <a:blip r:embed="rId4"/>
          <a:stretch>
            <a:fillRect/>
          </a:stretch>
        </p:blipFill>
        <p:spPr>
          <a:xfrm>
            <a:off x="228600" y="1905000"/>
            <a:ext cx="8776904" cy="3048000"/>
          </a:xfrm>
          <a:prstGeom prst="rect">
            <a:avLst/>
          </a:prstGeom>
        </p:spPr>
      </p:pic>
    </p:spTree>
    <p:extLst>
      <p:ext uri="{BB962C8B-B14F-4D97-AF65-F5344CB8AC3E}">
        <p14:creationId xmlns:p14="http://schemas.microsoft.com/office/powerpoint/2010/main" val="22443262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2: Damage Intake &amp; Eligibility Analysis</a:t>
            </a:r>
            <a:endParaRPr lang="en-US" dirty="0"/>
          </a:p>
        </p:txBody>
      </p:sp>
      <p:pic>
        <p:nvPicPr>
          <p:cNvPr id="5" name="Picture 4"/>
          <p:cNvPicPr>
            <a:picLocks noChangeAspect="1"/>
          </p:cNvPicPr>
          <p:nvPr/>
        </p:nvPicPr>
        <p:blipFill>
          <a:blip r:embed="rId3"/>
          <a:stretch>
            <a:fillRect/>
          </a:stretch>
        </p:blipFill>
        <p:spPr>
          <a:xfrm>
            <a:off x="6400800" y="5562600"/>
            <a:ext cx="2590800" cy="845225"/>
          </a:xfrm>
          <a:prstGeom prst="rect">
            <a:avLst/>
          </a:prstGeom>
        </p:spPr>
      </p:pic>
      <p:pic>
        <p:nvPicPr>
          <p:cNvPr id="3" name="Picture 2"/>
          <p:cNvPicPr>
            <a:picLocks noChangeAspect="1"/>
          </p:cNvPicPr>
          <p:nvPr/>
        </p:nvPicPr>
        <p:blipFill>
          <a:blip r:embed="rId4"/>
          <a:stretch>
            <a:fillRect/>
          </a:stretch>
        </p:blipFill>
        <p:spPr>
          <a:xfrm>
            <a:off x="838200" y="1676400"/>
            <a:ext cx="7736041" cy="3810000"/>
          </a:xfrm>
          <a:prstGeom prst="rect">
            <a:avLst/>
          </a:prstGeom>
        </p:spPr>
      </p:pic>
    </p:spTree>
    <p:extLst>
      <p:ext uri="{BB962C8B-B14F-4D97-AF65-F5344CB8AC3E}">
        <p14:creationId xmlns:p14="http://schemas.microsoft.com/office/powerpoint/2010/main" val="11825560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 3: Scoping &amp; Costing</a:t>
            </a:r>
            <a:endParaRPr lang="en-US" dirty="0"/>
          </a:p>
        </p:txBody>
      </p:sp>
      <p:pic>
        <p:nvPicPr>
          <p:cNvPr id="5" name="Picture 4"/>
          <p:cNvPicPr>
            <a:picLocks noChangeAspect="1"/>
          </p:cNvPicPr>
          <p:nvPr/>
        </p:nvPicPr>
        <p:blipFill>
          <a:blip r:embed="rId3"/>
          <a:stretch>
            <a:fillRect/>
          </a:stretch>
        </p:blipFill>
        <p:spPr>
          <a:xfrm>
            <a:off x="5752588" y="4725346"/>
            <a:ext cx="3267075" cy="1065854"/>
          </a:xfrm>
          <a:prstGeom prst="rect">
            <a:avLst/>
          </a:prstGeom>
        </p:spPr>
      </p:pic>
      <p:pic>
        <p:nvPicPr>
          <p:cNvPr id="3" name="Picture 2"/>
          <p:cNvPicPr>
            <a:picLocks noChangeAspect="1"/>
          </p:cNvPicPr>
          <p:nvPr/>
        </p:nvPicPr>
        <p:blipFill rotWithShape="1">
          <a:blip r:embed="rId4"/>
          <a:srcRect l="6805" t="6518"/>
          <a:stretch/>
        </p:blipFill>
        <p:spPr>
          <a:xfrm>
            <a:off x="228600" y="2667000"/>
            <a:ext cx="8659555" cy="1295400"/>
          </a:xfrm>
          <a:prstGeom prst="rect">
            <a:avLst/>
          </a:prstGeom>
        </p:spPr>
      </p:pic>
    </p:spTree>
    <p:extLst>
      <p:ext uri="{BB962C8B-B14F-4D97-AF65-F5344CB8AC3E}">
        <p14:creationId xmlns:p14="http://schemas.microsoft.com/office/powerpoint/2010/main" val="2417440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Obligation</a:t>
            </a:r>
            <a:endParaRPr lang="en-US" dirty="0"/>
          </a:p>
        </p:txBody>
      </p:sp>
      <p:pic>
        <p:nvPicPr>
          <p:cNvPr id="3" name="Picture 2"/>
          <p:cNvPicPr>
            <a:picLocks noChangeAspect="1"/>
          </p:cNvPicPr>
          <p:nvPr/>
        </p:nvPicPr>
        <p:blipFill>
          <a:blip r:embed="rId3"/>
          <a:stretch>
            <a:fillRect/>
          </a:stretch>
        </p:blipFill>
        <p:spPr>
          <a:xfrm>
            <a:off x="152400" y="2438400"/>
            <a:ext cx="8928494" cy="2514600"/>
          </a:xfrm>
          <a:prstGeom prst="rect">
            <a:avLst/>
          </a:prstGeom>
        </p:spPr>
      </p:pic>
    </p:spTree>
    <p:extLst>
      <p:ext uri="{BB962C8B-B14F-4D97-AF65-F5344CB8AC3E}">
        <p14:creationId xmlns:p14="http://schemas.microsoft.com/office/powerpoint/2010/main" val="18509256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Expedited Funding</a:t>
            </a:r>
            <a:endParaRPr lang="en-US" dirty="0"/>
          </a:p>
        </p:txBody>
      </p:sp>
      <p:sp>
        <p:nvSpPr>
          <p:cNvPr id="3" name="Content Placeholder 2"/>
          <p:cNvSpPr>
            <a:spLocks noGrp="1"/>
          </p:cNvSpPr>
          <p:nvPr>
            <p:ph idx="1"/>
          </p:nvPr>
        </p:nvSpPr>
        <p:spPr>
          <a:xfrm>
            <a:off x="304800" y="1676400"/>
            <a:ext cx="8314174" cy="2590800"/>
          </a:xfrm>
        </p:spPr>
        <p:txBody>
          <a:bodyPr>
            <a:normAutofit fontScale="62500" lnSpcReduction="20000"/>
          </a:bodyPr>
          <a:lstStyle/>
          <a:p>
            <a:r>
              <a:rPr lang="en-US" dirty="0" smtClean="0"/>
              <a:t>FEMA may provide expedited funding for PA </a:t>
            </a:r>
            <a:r>
              <a:rPr lang="en-US" b="1" u="sng" dirty="0" smtClean="0"/>
              <a:t>emergency work</a:t>
            </a:r>
            <a:r>
              <a:rPr lang="en-US" dirty="0" smtClean="0"/>
              <a:t> activities that </a:t>
            </a:r>
            <a:r>
              <a:rPr lang="en-US" u="sng" dirty="0" smtClean="0"/>
              <a:t>meet or exceed </a:t>
            </a:r>
            <a:r>
              <a:rPr lang="en-US" dirty="0" smtClean="0"/>
              <a:t>the large project threshold.</a:t>
            </a:r>
          </a:p>
          <a:p>
            <a:r>
              <a:rPr lang="en-US" dirty="0" smtClean="0"/>
              <a:t>FEMA will use estimated costs instead of actual costs or site inspections</a:t>
            </a:r>
          </a:p>
          <a:p>
            <a:r>
              <a:rPr lang="en-US" dirty="0" smtClean="0"/>
              <a:t>Funding:</a:t>
            </a:r>
          </a:p>
          <a:p>
            <a:pPr lvl="1"/>
            <a:r>
              <a:rPr lang="en-US" dirty="0" smtClean="0"/>
              <a:t>Limited to defined operational periods (30, 60, or 90 days)</a:t>
            </a:r>
          </a:p>
          <a:p>
            <a:pPr lvl="1"/>
            <a:r>
              <a:rPr lang="en-US" dirty="0" smtClean="0"/>
              <a:t>Awarded at 50% of the estimated cost to complete work</a:t>
            </a:r>
          </a:p>
          <a:p>
            <a:pPr lvl="1"/>
            <a:r>
              <a:rPr lang="en-US" dirty="0" smtClean="0"/>
              <a:t>Federally funded at the disaster cost share (75% Federal/25% Non-Federal for DR 4622 &amp; DR 4624)</a:t>
            </a:r>
          </a:p>
        </p:txBody>
      </p:sp>
      <p:pic>
        <p:nvPicPr>
          <p:cNvPr id="4" name="Picture 3"/>
          <p:cNvPicPr>
            <a:picLocks noChangeAspect="1"/>
          </p:cNvPicPr>
          <p:nvPr/>
        </p:nvPicPr>
        <p:blipFill>
          <a:blip r:embed="rId3"/>
          <a:stretch>
            <a:fillRect/>
          </a:stretch>
        </p:blipFill>
        <p:spPr>
          <a:xfrm>
            <a:off x="1163856" y="4267200"/>
            <a:ext cx="6824662" cy="2116175"/>
          </a:xfrm>
          <a:prstGeom prst="rect">
            <a:avLst/>
          </a:prstGeom>
        </p:spPr>
      </p:pic>
    </p:spTree>
    <p:extLst>
      <p:ext uri="{BB962C8B-B14F-4D97-AF65-F5344CB8AC3E}">
        <p14:creationId xmlns:p14="http://schemas.microsoft.com/office/powerpoint/2010/main" val="34657012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 Grants </a:t>
            </a:r>
            <a:r>
              <a:rPr lang="en-US" dirty="0"/>
              <a:t>Portal</a:t>
            </a:r>
            <a:r>
              <a:rPr lang="en-US" dirty="0" smtClean="0"/>
              <a:t>:</a:t>
            </a:r>
            <a:endParaRPr lang="en-US" dirty="0"/>
          </a:p>
        </p:txBody>
      </p:sp>
      <p:sp>
        <p:nvSpPr>
          <p:cNvPr id="4" name="Content Placeholder 2"/>
          <p:cNvSpPr txBox="1">
            <a:spLocks noGrp="1"/>
          </p:cNvSpPr>
          <p:nvPr>
            <p:ph type="body" sz="half" idx="2"/>
          </p:nvPr>
        </p:nvSpPr>
        <p:spPr>
          <a:xfrm>
            <a:off x="304800" y="2937472"/>
            <a:ext cx="8229600" cy="3501013"/>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fontAlgn="auto">
              <a:lnSpc>
                <a:spcPct val="150000"/>
              </a:lnSpc>
              <a:spcAft>
                <a:spcPts val="0"/>
              </a:spcAft>
              <a:buFont typeface="Arial" panose="020B0604020202020204" pitchFamily="34" charset="0"/>
              <a:buChar char="•"/>
            </a:pPr>
            <a:r>
              <a:rPr lang="en-US" sz="2100" dirty="0" smtClean="0">
                <a:solidFill>
                  <a:schemeClr val="bg1"/>
                </a:solidFill>
              </a:rPr>
              <a:t>Developed </a:t>
            </a:r>
            <a:r>
              <a:rPr lang="en-US" sz="2100" dirty="0">
                <a:solidFill>
                  <a:schemeClr val="bg1"/>
                </a:solidFill>
              </a:rPr>
              <a:t>to assist </a:t>
            </a:r>
            <a:r>
              <a:rPr lang="en-US" sz="2100" dirty="0" smtClean="0">
                <a:solidFill>
                  <a:schemeClr val="bg1"/>
                </a:solidFill>
              </a:rPr>
              <a:t>Applicants </a:t>
            </a:r>
            <a:r>
              <a:rPr lang="en-US" sz="2100" dirty="0">
                <a:solidFill>
                  <a:schemeClr val="bg1"/>
                </a:solidFill>
              </a:rPr>
              <a:t>and </a:t>
            </a:r>
            <a:r>
              <a:rPr lang="en-US" sz="2100" dirty="0" smtClean="0">
                <a:solidFill>
                  <a:schemeClr val="bg1"/>
                </a:solidFill>
              </a:rPr>
              <a:t>Recipients</a:t>
            </a:r>
            <a:endParaRPr lang="en-US" sz="600" dirty="0">
              <a:solidFill>
                <a:schemeClr val="bg1"/>
              </a:solidFill>
            </a:endParaRPr>
          </a:p>
          <a:p>
            <a:pPr marL="257175" indent="-257175" algn="l" fontAlgn="auto">
              <a:lnSpc>
                <a:spcPct val="150000"/>
              </a:lnSpc>
              <a:spcAft>
                <a:spcPts val="0"/>
              </a:spcAft>
              <a:buFont typeface="Arial" panose="020B0604020202020204" pitchFamily="34" charset="0"/>
              <a:buChar char="•"/>
            </a:pPr>
            <a:r>
              <a:rPr lang="en-US" sz="2100" dirty="0">
                <a:solidFill>
                  <a:schemeClr val="bg1"/>
                </a:solidFill>
              </a:rPr>
              <a:t>Facilitates full project </a:t>
            </a:r>
            <a:r>
              <a:rPr lang="en-US" sz="2100" dirty="0" smtClean="0">
                <a:solidFill>
                  <a:schemeClr val="bg1"/>
                </a:solidFill>
              </a:rPr>
              <a:t>visibility/transparency</a:t>
            </a:r>
            <a:endParaRPr lang="en-US" sz="600" dirty="0">
              <a:solidFill>
                <a:schemeClr val="bg1"/>
              </a:solidFill>
            </a:endParaRPr>
          </a:p>
          <a:p>
            <a:pPr marL="257175" indent="-257175" algn="l" fontAlgn="auto">
              <a:lnSpc>
                <a:spcPct val="150000"/>
              </a:lnSpc>
              <a:spcAft>
                <a:spcPts val="0"/>
              </a:spcAft>
              <a:buFont typeface="Arial" panose="020B0604020202020204" pitchFamily="34" charset="0"/>
              <a:buChar char="•"/>
            </a:pPr>
            <a:r>
              <a:rPr lang="en-US" sz="2100" dirty="0">
                <a:solidFill>
                  <a:schemeClr val="bg1"/>
                </a:solidFill>
              </a:rPr>
              <a:t>Enhances coordination and </a:t>
            </a:r>
            <a:r>
              <a:rPr lang="en-US" sz="2100" dirty="0" smtClean="0">
                <a:solidFill>
                  <a:schemeClr val="bg1"/>
                </a:solidFill>
              </a:rPr>
              <a:t>communication</a:t>
            </a:r>
            <a:endParaRPr lang="en-US" sz="600" dirty="0">
              <a:solidFill>
                <a:schemeClr val="bg1"/>
              </a:solidFill>
            </a:endParaRPr>
          </a:p>
          <a:p>
            <a:pPr marL="257175" indent="-257175" algn="l" fontAlgn="auto">
              <a:lnSpc>
                <a:spcPct val="150000"/>
              </a:lnSpc>
              <a:spcAft>
                <a:spcPts val="0"/>
              </a:spcAft>
              <a:buFont typeface="Arial" panose="020B0604020202020204" pitchFamily="34" charset="0"/>
              <a:buChar char="•"/>
            </a:pPr>
            <a:r>
              <a:rPr lang="en-US" sz="2100" dirty="0">
                <a:solidFill>
                  <a:schemeClr val="bg1"/>
                </a:solidFill>
              </a:rPr>
              <a:t>User friendly - streamlines work and </a:t>
            </a:r>
            <a:r>
              <a:rPr lang="en-US" sz="2100" dirty="0" smtClean="0">
                <a:solidFill>
                  <a:schemeClr val="bg1"/>
                </a:solidFill>
              </a:rPr>
              <a:t>workflow</a:t>
            </a:r>
            <a:endParaRPr lang="en-US" sz="600" dirty="0">
              <a:solidFill>
                <a:schemeClr val="bg1"/>
              </a:solidFill>
            </a:endParaRPr>
          </a:p>
          <a:p>
            <a:pPr marL="257175" indent="-257175" algn="l" fontAlgn="auto">
              <a:lnSpc>
                <a:spcPct val="150000"/>
              </a:lnSpc>
              <a:spcAft>
                <a:spcPts val="0"/>
              </a:spcAft>
              <a:buFont typeface="Arial" panose="020B0604020202020204" pitchFamily="34" charset="0"/>
              <a:buChar char="•"/>
            </a:pPr>
            <a:r>
              <a:rPr lang="en-US" sz="2100" dirty="0">
                <a:solidFill>
                  <a:schemeClr val="bg1"/>
                </a:solidFill>
              </a:rPr>
              <a:t>Significantly improves document collection and </a:t>
            </a:r>
            <a:r>
              <a:rPr lang="en-US" sz="2100" dirty="0" smtClean="0">
                <a:solidFill>
                  <a:schemeClr val="bg1"/>
                </a:solidFill>
              </a:rPr>
              <a:t>retention</a:t>
            </a:r>
          </a:p>
          <a:p>
            <a:pPr marL="257175" indent="-257175" algn="l" fontAlgn="auto">
              <a:lnSpc>
                <a:spcPct val="150000"/>
              </a:lnSpc>
              <a:spcAft>
                <a:spcPts val="0"/>
              </a:spcAft>
              <a:buFont typeface="Arial" panose="020B0604020202020204" pitchFamily="34" charset="0"/>
              <a:buChar char="•"/>
            </a:pPr>
            <a:r>
              <a:rPr lang="en-US" sz="2100" dirty="0" smtClean="0">
                <a:solidFill>
                  <a:schemeClr val="bg1"/>
                </a:solidFill>
              </a:rPr>
              <a:t>Receive emails from support@pagrants.fema.gov</a:t>
            </a:r>
            <a:endParaRPr lang="en-US" sz="2100" dirty="0">
              <a:solidFill>
                <a:schemeClr val="bg1"/>
              </a:solidFill>
            </a:endParaRPr>
          </a:p>
        </p:txBody>
      </p:sp>
      <p:pic>
        <p:nvPicPr>
          <p:cNvPr id="3" name="Picture 2"/>
          <p:cNvPicPr>
            <a:picLocks noChangeAspect="1"/>
          </p:cNvPicPr>
          <p:nvPr/>
        </p:nvPicPr>
        <p:blipFill>
          <a:blip r:embed="rId3"/>
          <a:stretch>
            <a:fillRect/>
          </a:stretch>
        </p:blipFill>
        <p:spPr>
          <a:xfrm>
            <a:off x="1371600" y="1889722"/>
            <a:ext cx="5874088" cy="1047750"/>
          </a:xfrm>
          <a:prstGeom prst="rect">
            <a:avLst/>
          </a:prstGeom>
        </p:spPr>
      </p:pic>
    </p:spTree>
    <p:extLst>
      <p:ext uri="{BB962C8B-B14F-4D97-AF65-F5344CB8AC3E}">
        <p14:creationId xmlns:p14="http://schemas.microsoft.com/office/powerpoint/2010/main" val="17465276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85800"/>
            <a:ext cx="9144000" cy="4451937"/>
          </a:xfrm>
          <a:prstGeom prst="rect">
            <a:avLst/>
          </a:prstGeom>
        </p:spPr>
      </p:pic>
    </p:spTree>
    <p:extLst>
      <p:ext uri="{BB962C8B-B14F-4D97-AF65-F5344CB8AC3E}">
        <p14:creationId xmlns:p14="http://schemas.microsoft.com/office/powerpoint/2010/main" val="42611198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 &amp; Deadlines</a:t>
            </a:r>
            <a:endParaRPr lang="en-US" dirty="0"/>
          </a:p>
        </p:txBody>
      </p:sp>
      <p:sp>
        <p:nvSpPr>
          <p:cNvPr id="28675" name="Rectangle 2"/>
          <p:cNvSpPr>
            <a:spLocks noGrp="1" noChangeArrowheads="1"/>
          </p:cNvSpPr>
          <p:nvPr>
            <p:ph type="body" sz="half" idx="2"/>
          </p:nvPr>
        </p:nvSpPr>
        <p:spPr>
          <a:xfrm>
            <a:off x="228600" y="1985386"/>
            <a:ext cx="8686800" cy="4263013"/>
          </a:xfrm>
          <a:extLst/>
        </p:spPr>
        <p:txBody>
          <a:bodyPr rtlCol="0">
            <a:normAutofit fontScale="85000" lnSpcReduction="20000"/>
          </a:bodyPr>
          <a:lstStyle/>
          <a:p>
            <a:pPr marL="173038" indent="-173038" eaLnBrk="1" fontAlgn="auto" hangingPunct="1">
              <a:lnSpc>
                <a:spcPct val="110000"/>
              </a:lnSpc>
              <a:spcAft>
                <a:spcPts val="0"/>
              </a:spcAft>
              <a:buFont typeface="Arial" panose="020B0604020202020204" pitchFamily="34" charset="0"/>
              <a:buChar char="•"/>
              <a:defRPr/>
            </a:pPr>
            <a:r>
              <a:rPr lang="en-US" altLang="en-US" dirty="0" smtClean="0">
                <a:solidFill>
                  <a:schemeClr val="bg1"/>
                </a:solidFill>
              </a:rPr>
              <a:t>Applying for a Public Assistance Award</a:t>
            </a:r>
          </a:p>
          <a:p>
            <a:pPr marL="450850" lvl="1" indent="6350">
              <a:lnSpc>
                <a:spcPct val="110000"/>
              </a:lnSpc>
              <a:buNone/>
              <a:defRPr/>
            </a:pPr>
            <a:r>
              <a:rPr lang="en-US" altLang="en-US" sz="2000" dirty="0" smtClean="0">
                <a:solidFill>
                  <a:schemeClr val="bg1"/>
                </a:solidFill>
              </a:rPr>
              <a:t>Applicants must submit a Request for Public Assistance (RPA) to FEMA through the Recipient within </a:t>
            </a:r>
            <a:r>
              <a:rPr lang="en-US" altLang="en-US" sz="2000" b="1" dirty="0" smtClean="0">
                <a:solidFill>
                  <a:schemeClr val="bg1"/>
                </a:solidFill>
              </a:rPr>
              <a:t>30 days</a:t>
            </a:r>
            <a:r>
              <a:rPr lang="en-US" altLang="en-US" sz="2000" dirty="0" smtClean="0">
                <a:solidFill>
                  <a:schemeClr val="bg1"/>
                </a:solidFill>
              </a:rPr>
              <a:t> of the designation of the declared disaster area. </a:t>
            </a:r>
            <a:r>
              <a:rPr lang="en-US" altLang="en-US" sz="2000" b="1" dirty="0">
                <a:solidFill>
                  <a:srgbClr val="FF0000"/>
                </a:solidFill>
              </a:rPr>
              <a:t>A</a:t>
            </a:r>
            <a:r>
              <a:rPr lang="en-US" altLang="en-US" sz="2000" b="1" dirty="0" smtClean="0">
                <a:solidFill>
                  <a:srgbClr val="FF0000"/>
                </a:solidFill>
              </a:rPr>
              <a:t>ll RPAs </a:t>
            </a:r>
            <a:r>
              <a:rPr lang="en-US" altLang="en-US" sz="2000" b="1" dirty="0">
                <a:solidFill>
                  <a:srgbClr val="FF0000"/>
                </a:solidFill>
              </a:rPr>
              <a:t>to HSEM by </a:t>
            </a:r>
            <a:r>
              <a:rPr lang="en-US" altLang="en-US" sz="2000" b="1" u="sng" dirty="0" smtClean="0">
                <a:solidFill>
                  <a:srgbClr val="FF0000"/>
                </a:solidFill>
              </a:rPr>
              <a:t>October 26</a:t>
            </a:r>
            <a:r>
              <a:rPr lang="en-US" altLang="en-US" sz="2000" b="1" u="sng" baseline="30000" dirty="0" smtClean="0">
                <a:solidFill>
                  <a:srgbClr val="FF0000"/>
                </a:solidFill>
              </a:rPr>
              <a:t>th</a:t>
            </a:r>
            <a:r>
              <a:rPr lang="en-US" altLang="en-US" sz="2000" b="1" u="sng" dirty="0" smtClean="0">
                <a:solidFill>
                  <a:srgbClr val="FF0000"/>
                </a:solidFill>
              </a:rPr>
              <a:t> for DR 4622</a:t>
            </a:r>
            <a:r>
              <a:rPr lang="en-US" altLang="en-US" sz="2000" b="1" dirty="0" smtClean="0">
                <a:solidFill>
                  <a:srgbClr val="FF0000"/>
                </a:solidFill>
              </a:rPr>
              <a:t> and </a:t>
            </a:r>
            <a:r>
              <a:rPr lang="en-US" altLang="en-US" sz="2000" b="1" u="sng" dirty="0" smtClean="0">
                <a:solidFill>
                  <a:srgbClr val="FF0000"/>
                </a:solidFill>
              </a:rPr>
              <a:t>November 1</a:t>
            </a:r>
            <a:r>
              <a:rPr lang="en-US" altLang="en-US" sz="2000" b="1" u="sng" baseline="30000" dirty="0" smtClean="0">
                <a:solidFill>
                  <a:srgbClr val="FF0000"/>
                </a:solidFill>
              </a:rPr>
              <a:t>st</a:t>
            </a:r>
            <a:r>
              <a:rPr lang="en-US" altLang="en-US" sz="2000" b="1" u="sng" dirty="0" smtClean="0">
                <a:solidFill>
                  <a:srgbClr val="FF0000"/>
                </a:solidFill>
              </a:rPr>
              <a:t> for DR 4624.</a:t>
            </a:r>
            <a:endParaRPr lang="en-US" altLang="en-US" sz="1800" b="1" dirty="0" smtClean="0">
              <a:solidFill>
                <a:srgbClr val="FF0000"/>
              </a:solidFill>
            </a:endParaRPr>
          </a:p>
          <a:p>
            <a:pPr marL="173038" indent="-173038" eaLnBrk="1" fontAlgn="auto" hangingPunct="1">
              <a:lnSpc>
                <a:spcPct val="110000"/>
              </a:lnSpc>
              <a:spcAft>
                <a:spcPts val="0"/>
              </a:spcAft>
              <a:buFont typeface="Arial" panose="020B0604020202020204" pitchFamily="34" charset="0"/>
              <a:buChar char="•"/>
              <a:defRPr/>
            </a:pPr>
            <a:r>
              <a:rPr lang="en-US" altLang="en-US" dirty="0" smtClean="0">
                <a:solidFill>
                  <a:schemeClr val="bg1"/>
                </a:solidFill>
              </a:rPr>
              <a:t>Identify and Report Damage</a:t>
            </a:r>
          </a:p>
          <a:p>
            <a:pPr marL="457200" lvl="1" indent="0" eaLnBrk="1" fontAlgn="auto" hangingPunct="1">
              <a:lnSpc>
                <a:spcPct val="110000"/>
              </a:lnSpc>
              <a:spcAft>
                <a:spcPts val="0"/>
              </a:spcAft>
              <a:buFont typeface="Wingdings" pitchFamily="2" charset="2"/>
              <a:buNone/>
              <a:defRPr/>
            </a:pPr>
            <a:r>
              <a:rPr lang="en-US" altLang="en-US" sz="2000" dirty="0" smtClean="0">
                <a:solidFill>
                  <a:schemeClr val="bg1"/>
                </a:solidFill>
              </a:rPr>
              <a:t>The Applicant is required to identify and report all of its disaster-related damage, emergency </a:t>
            </a:r>
            <a:r>
              <a:rPr lang="en-US" altLang="en-US" sz="2000" dirty="0">
                <a:solidFill>
                  <a:schemeClr val="bg1"/>
                </a:solidFill>
              </a:rPr>
              <a:t>w</a:t>
            </a:r>
            <a:r>
              <a:rPr lang="en-US" altLang="en-US" sz="2000" dirty="0" smtClean="0">
                <a:solidFill>
                  <a:schemeClr val="bg1"/>
                </a:solidFill>
              </a:rPr>
              <a:t>ork activities, and debris quantities to FEMA within   </a:t>
            </a:r>
            <a:r>
              <a:rPr lang="en-US" altLang="en-US" sz="2000" b="1" dirty="0" smtClean="0">
                <a:solidFill>
                  <a:srgbClr val="FF0000"/>
                </a:solidFill>
              </a:rPr>
              <a:t>60 days </a:t>
            </a:r>
            <a:r>
              <a:rPr lang="en-US" altLang="en-US" sz="2000" dirty="0" smtClean="0">
                <a:solidFill>
                  <a:schemeClr val="bg1"/>
                </a:solidFill>
              </a:rPr>
              <a:t>of the Recovery Scoping Meeting (RSM).</a:t>
            </a:r>
          </a:p>
          <a:p>
            <a:pPr marL="173038" indent="-173038" eaLnBrk="1" fontAlgn="auto" hangingPunct="1">
              <a:lnSpc>
                <a:spcPct val="110000"/>
              </a:lnSpc>
              <a:spcAft>
                <a:spcPts val="0"/>
              </a:spcAft>
              <a:buFont typeface="Arial" panose="020B0604020202020204" pitchFamily="34" charset="0"/>
              <a:buChar char="•"/>
              <a:defRPr/>
            </a:pPr>
            <a:r>
              <a:rPr lang="en-US" altLang="en-US" dirty="0" smtClean="0">
                <a:solidFill>
                  <a:schemeClr val="bg1"/>
                </a:solidFill>
              </a:rPr>
              <a:t>Appeals</a:t>
            </a:r>
          </a:p>
          <a:p>
            <a:pPr marL="457200" lvl="1" indent="0" eaLnBrk="1" fontAlgn="auto" hangingPunct="1">
              <a:lnSpc>
                <a:spcPct val="110000"/>
              </a:lnSpc>
              <a:spcAft>
                <a:spcPts val="0"/>
              </a:spcAft>
              <a:buFont typeface="Wingdings" pitchFamily="2" charset="2"/>
              <a:buNone/>
              <a:defRPr/>
            </a:pPr>
            <a:r>
              <a:rPr lang="en-US" altLang="en-US" sz="2000" dirty="0" smtClean="0">
                <a:solidFill>
                  <a:schemeClr val="bg1"/>
                </a:solidFill>
              </a:rPr>
              <a:t>Any determination of ineligibility related to Federal assistance may be appealed.  The appeal must be submitted to the Recipient within </a:t>
            </a:r>
            <a:r>
              <a:rPr lang="en-US" altLang="en-US" sz="2000" b="1" dirty="0" smtClean="0">
                <a:solidFill>
                  <a:srgbClr val="FF0000"/>
                </a:solidFill>
              </a:rPr>
              <a:t>60 days</a:t>
            </a:r>
            <a:r>
              <a:rPr lang="en-US" altLang="en-US" sz="2000" dirty="0" smtClean="0">
                <a:solidFill>
                  <a:srgbClr val="FF0000"/>
                </a:solidFill>
              </a:rPr>
              <a:t> </a:t>
            </a:r>
            <a:r>
              <a:rPr lang="en-US" altLang="en-US" sz="2000" dirty="0" smtClean="0">
                <a:solidFill>
                  <a:schemeClr val="bg1"/>
                </a:solidFill>
              </a:rPr>
              <a:t>of receipt of notice of the action which is being appealed. No extensions permitted.</a:t>
            </a:r>
          </a:p>
        </p:txBody>
      </p:sp>
    </p:spTree>
    <p:extLst>
      <p:ext uri="{BB962C8B-B14F-4D97-AF65-F5344CB8AC3E}">
        <p14:creationId xmlns:p14="http://schemas.microsoft.com/office/powerpoint/2010/main" val="30149814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280020" cy="1112838"/>
          </a:xfrm>
        </p:spPr>
        <p:txBody>
          <a:bodyPr/>
          <a:lstStyle/>
          <a:p>
            <a:r>
              <a:rPr lang="en-US" dirty="0" smtClean="0"/>
              <a:t>Contact Info: HSEM PA Staff</a:t>
            </a:r>
            <a:endParaRPr lang="en-US" dirty="0"/>
          </a:p>
        </p:txBody>
      </p:sp>
      <p:sp>
        <p:nvSpPr>
          <p:cNvPr id="3" name="Content Placeholder 2"/>
          <p:cNvSpPr>
            <a:spLocks noGrp="1"/>
          </p:cNvSpPr>
          <p:nvPr>
            <p:ph type="body" sz="half" idx="2"/>
          </p:nvPr>
        </p:nvSpPr>
        <p:spPr>
          <a:xfrm>
            <a:off x="152400" y="1828800"/>
            <a:ext cx="8686800" cy="4419600"/>
          </a:xfrm>
        </p:spPr>
        <p:txBody>
          <a:bodyPr>
            <a:normAutofit fontScale="77500" lnSpcReduction="20000"/>
          </a:bodyPr>
          <a:lstStyle/>
          <a:p>
            <a:pPr marL="0" indent="0" algn="ctr">
              <a:buNone/>
            </a:pPr>
            <a:r>
              <a:rPr lang="en-US" b="1" dirty="0" smtClean="0">
                <a:solidFill>
                  <a:schemeClr val="bg1"/>
                </a:solidFill>
              </a:rPr>
              <a:t>Vanesa Urango</a:t>
            </a:r>
          </a:p>
          <a:p>
            <a:pPr marL="0" indent="0" algn="ctr">
              <a:buNone/>
            </a:pPr>
            <a:r>
              <a:rPr lang="en-US" i="1" dirty="0"/>
              <a:t>Assistant Chief of </a:t>
            </a:r>
            <a:r>
              <a:rPr lang="en-US" i="1" dirty="0" smtClean="0"/>
              <a:t>Recovery</a:t>
            </a:r>
          </a:p>
          <a:p>
            <a:pPr marL="0" indent="0" algn="ctr">
              <a:buNone/>
            </a:pPr>
            <a:r>
              <a:rPr lang="en-US" dirty="0"/>
              <a:t>v</a:t>
            </a:r>
            <a:r>
              <a:rPr lang="en-US" dirty="0" smtClean="0"/>
              <a:t>anesa.e.urango</a:t>
            </a:r>
            <a:r>
              <a:rPr lang="en-US" dirty="0" smtClean="0">
                <a:solidFill>
                  <a:schemeClr val="bg1"/>
                </a:solidFill>
              </a:rPr>
              <a:t>@dos.nh.gov</a:t>
            </a:r>
          </a:p>
          <a:p>
            <a:pPr marL="0" indent="0" algn="ctr">
              <a:buNone/>
            </a:pPr>
            <a:r>
              <a:rPr lang="en-US" dirty="0" smtClean="0">
                <a:solidFill>
                  <a:schemeClr val="bg1"/>
                </a:solidFill>
              </a:rPr>
              <a:t>o. 603-223-3602  | c. 603-931-0309</a:t>
            </a:r>
          </a:p>
          <a:p>
            <a:pPr marL="0" indent="0" algn="ctr">
              <a:buNone/>
            </a:pPr>
            <a:endParaRPr lang="en-US" dirty="0"/>
          </a:p>
          <a:p>
            <a:pPr marL="0" indent="0" algn="ctr">
              <a:buNone/>
            </a:pPr>
            <a:r>
              <a:rPr lang="en-US" b="1" dirty="0" smtClean="0">
                <a:solidFill>
                  <a:schemeClr val="bg1"/>
                </a:solidFill>
              </a:rPr>
              <a:t>Jamie Easterbrooks</a:t>
            </a:r>
          </a:p>
          <a:p>
            <a:pPr marL="0" indent="0" algn="ctr">
              <a:buNone/>
            </a:pPr>
            <a:r>
              <a:rPr lang="en-US" i="1" dirty="0" smtClean="0"/>
              <a:t>Public Assistance Coordinator for DR 4622 &amp; 4624</a:t>
            </a:r>
            <a:endParaRPr lang="en-US" dirty="0" smtClean="0"/>
          </a:p>
          <a:p>
            <a:pPr marL="0" indent="0" algn="ctr">
              <a:buNone/>
            </a:pPr>
            <a:r>
              <a:rPr lang="en-US" dirty="0"/>
              <a:t>j</a:t>
            </a:r>
            <a:r>
              <a:rPr lang="en-US" dirty="0" smtClean="0">
                <a:solidFill>
                  <a:schemeClr val="bg1"/>
                </a:solidFill>
              </a:rPr>
              <a:t>amie.r.easterbrooks@dos.nh.gov </a:t>
            </a:r>
          </a:p>
          <a:p>
            <a:pPr marL="0" indent="0" algn="ctr">
              <a:buNone/>
            </a:pPr>
            <a:r>
              <a:rPr lang="en-US" dirty="0" smtClean="0"/>
              <a:t>o. 603-223-8072 | c. 603-717-1153</a:t>
            </a:r>
            <a:endParaRPr lang="en-US" dirty="0" smtClean="0">
              <a:solidFill>
                <a:schemeClr val="bg1"/>
              </a:solidFill>
            </a:endParaRPr>
          </a:p>
          <a:p>
            <a:pPr marL="0" indent="0" algn="ctr">
              <a:buNone/>
            </a:pPr>
            <a:endParaRPr lang="en-US" dirty="0" smtClean="0">
              <a:solidFill>
                <a:schemeClr val="bg1"/>
              </a:solidFill>
            </a:endParaRPr>
          </a:p>
          <a:p>
            <a:pPr marL="0" indent="0" algn="ctr">
              <a:buNone/>
            </a:pPr>
            <a:r>
              <a:rPr lang="en-US" dirty="0" smtClean="0"/>
              <a:t>Submit RPA via Grants Portal </a:t>
            </a:r>
            <a:r>
              <a:rPr lang="en-US" i="1" dirty="0" smtClean="0"/>
              <a:t>or</a:t>
            </a:r>
            <a:r>
              <a:rPr lang="en-US" dirty="0" smtClean="0"/>
              <a:t> nhpa@dos.nh.gov   </a:t>
            </a:r>
            <a:endParaRPr lang="en-US" dirty="0"/>
          </a:p>
        </p:txBody>
      </p:sp>
    </p:spTree>
    <p:extLst>
      <p:ext uri="{BB962C8B-B14F-4D97-AF65-F5344CB8AC3E}">
        <p14:creationId xmlns:p14="http://schemas.microsoft.com/office/powerpoint/2010/main" val="975946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2613"/>
          <a:stretch/>
        </p:blipFill>
        <p:spPr>
          <a:xfrm>
            <a:off x="533400" y="1371600"/>
            <a:ext cx="8453019" cy="5334000"/>
          </a:xfrm>
          <a:prstGeom prst="rect">
            <a:avLst/>
          </a:prstGeom>
        </p:spPr>
      </p:pic>
      <p:sp>
        <p:nvSpPr>
          <p:cNvPr id="3" name="Oval 2"/>
          <p:cNvSpPr/>
          <p:nvPr/>
        </p:nvSpPr>
        <p:spPr>
          <a:xfrm>
            <a:off x="1981200" y="3276600"/>
            <a:ext cx="1828800" cy="973946"/>
          </a:xfrm>
          <a:custGeom>
            <a:avLst/>
            <a:gdLst>
              <a:gd name="connsiteX0" fmla="*/ 0 w 2362200"/>
              <a:gd name="connsiteY0" fmla="*/ 571500 h 1143000"/>
              <a:gd name="connsiteX1" fmla="*/ 1181100 w 2362200"/>
              <a:gd name="connsiteY1" fmla="*/ 0 h 1143000"/>
              <a:gd name="connsiteX2" fmla="*/ 2362200 w 2362200"/>
              <a:gd name="connsiteY2" fmla="*/ 571500 h 1143000"/>
              <a:gd name="connsiteX3" fmla="*/ 1181100 w 2362200"/>
              <a:gd name="connsiteY3" fmla="*/ 1143000 h 1143000"/>
              <a:gd name="connsiteX4" fmla="*/ 0 w 2362200"/>
              <a:gd name="connsiteY4" fmla="*/ 571500 h 1143000"/>
              <a:gd name="connsiteX0" fmla="*/ 1181100 w 2362200"/>
              <a:gd name="connsiteY0" fmla="*/ 0 h 1143000"/>
              <a:gd name="connsiteX1" fmla="*/ 2362200 w 2362200"/>
              <a:gd name="connsiteY1" fmla="*/ 571500 h 1143000"/>
              <a:gd name="connsiteX2" fmla="*/ 1181100 w 2362200"/>
              <a:gd name="connsiteY2" fmla="*/ 1143000 h 1143000"/>
              <a:gd name="connsiteX3" fmla="*/ 0 w 2362200"/>
              <a:gd name="connsiteY3" fmla="*/ 571500 h 1143000"/>
              <a:gd name="connsiteX4" fmla="*/ 1272540 w 2362200"/>
              <a:gd name="connsiteY4" fmla="*/ 91440 h 1143000"/>
              <a:gd name="connsiteX0" fmla="*/ 1016000 w 2362200"/>
              <a:gd name="connsiteY0" fmla="*/ 0 h 1346200"/>
              <a:gd name="connsiteX1" fmla="*/ 2362200 w 2362200"/>
              <a:gd name="connsiteY1" fmla="*/ 774700 h 1346200"/>
              <a:gd name="connsiteX2" fmla="*/ 1181100 w 2362200"/>
              <a:gd name="connsiteY2" fmla="*/ 1346200 h 1346200"/>
              <a:gd name="connsiteX3" fmla="*/ 0 w 2362200"/>
              <a:gd name="connsiteY3" fmla="*/ 774700 h 1346200"/>
              <a:gd name="connsiteX4" fmla="*/ 1272540 w 2362200"/>
              <a:gd name="connsiteY4" fmla="*/ 294640 h 1346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 name="connsiteX0" fmla="*/ 965200 w 2362200"/>
              <a:gd name="connsiteY0" fmla="*/ 0 h 1219200"/>
              <a:gd name="connsiteX1" fmla="*/ 2362200 w 2362200"/>
              <a:gd name="connsiteY1" fmla="*/ 647700 h 1219200"/>
              <a:gd name="connsiteX2" fmla="*/ 1181100 w 2362200"/>
              <a:gd name="connsiteY2" fmla="*/ 1219200 h 1219200"/>
              <a:gd name="connsiteX3" fmla="*/ 0 w 2362200"/>
              <a:gd name="connsiteY3" fmla="*/ 647700 h 1219200"/>
              <a:gd name="connsiteX4" fmla="*/ 1272540 w 2362200"/>
              <a:gd name="connsiteY4" fmla="*/ 16764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1219200">
                <a:moveTo>
                  <a:pt x="965200" y="0"/>
                </a:moveTo>
                <a:cubicBezTo>
                  <a:pt x="1617504" y="0"/>
                  <a:pt x="2362200" y="332069"/>
                  <a:pt x="2362200" y="647700"/>
                </a:cubicBezTo>
                <a:cubicBezTo>
                  <a:pt x="2362200" y="963331"/>
                  <a:pt x="1833404" y="1219200"/>
                  <a:pt x="1181100" y="1219200"/>
                </a:cubicBezTo>
                <a:cubicBezTo>
                  <a:pt x="528796" y="1219200"/>
                  <a:pt x="0" y="963331"/>
                  <a:pt x="0" y="647700"/>
                </a:cubicBezTo>
                <a:cubicBezTo>
                  <a:pt x="0" y="332069"/>
                  <a:pt x="528796" y="76200"/>
                  <a:pt x="1272540" y="16764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3640946"/>
            <a:ext cx="1219200" cy="369332"/>
          </a:xfrm>
          <a:prstGeom prst="rect">
            <a:avLst/>
          </a:prstGeom>
          <a:noFill/>
        </p:spPr>
        <p:txBody>
          <a:bodyPr wrap="square" rtlCol="0">
            <a:spAutoFit/>
          </a:bodyPr>
          <a:lstStyle/>
          <a:p>
            <a:r>
              <a:rPr lang="en-US" b="1" dirty="0" smtClean="0">
                <a:solidFill>
                  <a:srgbClr val="FF0000"/>
                </a:solidFill>
              </a:rPr>
              <a:t>Today </a:t>
            </a:r>
            <a:r>
              <a:rPr lang="en-US" b="1" dirty="0" smtClean="0">
                <a:solidFill>
                  <a:srgbClr val="FF0000"/>
                </a:solidFill>
                <a:sym typeface="Wingdings" panose="05000000000000000000" pitchFamily="2" charset="2"/>
              </a:rPr>
              <a:t> </a:t>
            </a:r>
            <a:endParaRPr lang="en-US" b="1" dirty="0">
              <a:solidFill>
                <a:srgbClr val="FF0000"/>
              </a:solidFill>
            </a:endParaRPr>
          </a:p>
        </p:txBody>
      </p:sp>
    </p:spTree>
    <p:extLst>
      <p:ext uri="{BB962C8B-B14F-4D97-AF65-F5344CB8AC3E}">
        <p14:creationId xmlns:p14="http://schemas.microsoft.com/office/powerpoint/2010/main" val="164764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Assistance Eligibility</a:t>
            </a:r>
            <a:endParaRPr lang="en-US" dirty="0"/>
          </a:p>
        </p:txBody>
      </p:sp>
      <p:graphicFrame>
        <p:nvGraphicFramePr>
          <p:cNvPr id="4" name="Diagram 3"/>
          <p:cNvGraphicFramePr/>
          <p:nvPr>
            <p:extLst/>
          </p:nvPr>
        </p:nvGraphicFramePr>
        <p:xfrm>
          <a:off x="2057400" y="1752600"/>
          <a:ext cx="4483125"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2063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HSEM Slide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019 [Read-Only]" id="{B79687B7-D651-4EF0-868D-856AA3A6B780}" vid="{E6B70172-0012-4E9E-9C95-B3794D1BE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4935</TotalTime>
  <Words>6519</Words>
  <Application>Microsoft Office PowerPoint</Application>
  <PresentationFormat>On-screen Show (4:3)</PresentationFormat>
  <Paragraphs>699</Paragraphs>
  <Slides>78</Slides>
  <Notes>65</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Calibri</vt:lpstr>
      <vt:lpstr>Century Gothic</vt:lpstr>
      <vt:lpstr>Times</vt:lpstr>
      <vt:lpstr>Times New Roman</vt:lpstr>
      <vt:lpstr>Wingdings</vt:lpstr>
      <vt:lpstr>HSEM Slide Template</vt:lpstr>
      <vt:lpstr>Applicant Briefing </vt:lpstr>
      <vt:lpstr>Purpose of Applicant Briefing</vt:lpstr>
      <vt:lpstr>Agenda</vt:lpstr>
      <vt:lpstr>FEMA-4622-DR-NH</vt:lpstr>
      <vt:lpstr>FEMA-4624-DR-NH</vt:lpstr>
      <vt:lpstr>Public Assistance Grant Program</vt:lpstr>
      <vt:lpstr>Definitions</vt:lpstr>
      <vt:lpstr>PowerPoint Presentation</vt:lpstr>
      <vt:lpstr>Public Assistance Eligibility</vt:lpstr>
      <vt:lpstr>Applicants</vt:lpstr>
      <vt:lpstr>Private Nonprofits (PNP)</vt:lpstr>
      <vt:lpstr>PNP – Critical Services</vt:lpstr>
      <vt:lpstr>PNP – Non-Critical, Essential Services</vt:lpstr>
      <vt:lpstr>Facility Eligibility</vt:lpstr>
      <vt:lpstr>Work Eligibility</vt:lpstr>
      <vt:lpstr>Work Eligibility</vt:lpstr>
      <vt:lpstr>Work Categories</vt:lpstr>
      <vt:lpstr>Emergency Work: Category A – Debris Removal</vt:lpstr>
      <vt:lpstr>Alternative Procedure: Debris </vt:lpstr>
      <vt:lpstr>Emergency Work: Category B – Emergency Protective Measures </vt:lpstr>
      <vt:lpstr>Category B – Emergency Protective Measures </vt:lpstr>
      <vt:lpstr>Category B – Emergency Protective Measures</vt:lpstr>
      <vt:lpstr>Category B – EPM Emergency Access</vt:lpstr>
      <vt:lpstr>Category B – EPM Emergency Access</vt:lpstr>
      <vt:lpstr>Permanent Work: Categories C-G</vt:lpstr>
      <vt:lpstr>Factors That Impact Permanent Work Projects</vt:lpstr>
      <vt:lpstr>Environmental and Historic Preservation (EHP)</vt:lpstr>
      <vt:lpstr>Insurance</vt:lpstr>
      <vt:lpstr>Floodplain Management</vt:lpstr>
      <vt:lpstr>Hazard Mitigation</vt:lpstr>
      <vt:lpstr>PA Hazard Mitigation (406)</vt:lpstr>
      <vt:lpstr>PA Hazard Mitigation (406)</vt:lpstr>
      <vt:lpstr>Benefit Cost Analysis</vt:lpstr>
      <vt:lpstr>Hazard Mitigation Grant Program (HMGP) (404)</vt:lpstr>
      <vt:lpstr>Contact Info: HMGP Staff</vt:lpstr>
      <vt:lpstr>Capped Projects</vt:lpstr>
      <vt:lpstr>Alternative Procedure Project under Section 428</vt:lpstr>
      <vt:lpstr>Alternative Project Example</vt:lpstr>
      <vt:lpstr>Improved Projects</vt:lpstr>
      <vt:lpstr>Improved Projects</vt:lpstr>
      <vt:lpstr>Alternate Projects</vt:lpstr>
      <vt:lpstr>Cost Eligibility</vt:lpstr>
      <vt:lpstr>Reasonable Costs</vt:lpstr>
      <vt:lpstr>Procurement Standards</vt:lpstr>
      <vt:lpstr>Procurement &amp; Contracting Requirements – Locals/PNPs</vt:lpstr>
      <vt:lpstr>Procurement Methods</vt:lpstr>
      <vt:lpstr>Contracts</vt:lpstr>
      <vt:lpstr>Required Contract Clauses</vt:lpstr>
      <vt:lpstr>Donated Resources</vt:lpstr>
      <vt:lpstr>Management Costs (MC)</vt:lpstr>
      <vt:lpstr>Management Costs (MC)</vt:lpstr>
      <vt:lpstr>MC Eligible Expenses</vt:lpstr>
      <vt:lpstr>PowerPoint Presentation</vt:lpstr>
      <vt:lpstr>Request for Public Assistance</vt:lpstr>
      <vt:lpstr>PowerPoint Presentation</vt:lpstr>
      <vt:lpstr>Exploratory Call (EC)</vt:lpstr>
      <vt:lpstr>PowerPoint Presentation</vt:lpstr>
      <vt:lpstr>Recovery Scoping Meeting (RSM)</vt:lpstr>
      <vt:lpstr>PowerPoint Presentation</vt:lpstr>
      <vt:lpstr>Damage Inventory</vt:lpstr>
      <vt:lpstr>Project Formulation</vt:lpstr>
      <vt:lpstr>Project Formulation</vt:lpstr>
      <vt:lpstr>Example: Projects in Grants Portal</vt:lpstr>
      <vt:lpstr>Minimum Project Thresholds</vt:lpstr>
      <vt:lpstr>Small v. Large Projects</vt:lpstr>
      <vt:lpstr>Small v. Large Projects</vt:lpstr>
      <vt:lpstr>Project Completion Deadlines</vt:lpstr>
      <vt:lpstr>Documentation</vt:lpstr>
      <vt:lpstr>PowerPoint Presentation</vt:lpstr>
      <vt:lpstr>Phase 1: Operational Planning</vt:lpstr>
      <vt:lpstr>Phase 2: Damage Intake &amp; Eligibility Analysis</vt:lpstr>
      <vt:lpstr>Phase 3: Scoping &amp; Costing</vt:lpstr>
      <vt:lpstr>Phase 4: Obligation</vt:lpstr>
      <vt:lpstr>Expedited Funding</vt:lpstr>
      <vt:lpstr>PA Grants Portal:</vt:lpstr>
      <vt:lpstr>PowerPoint Presentation</vt:lpstr>
      <vt:lpstr>Timelines &amp; Deadlines</vt:lpstr>
      <vt:lpstr>Contact Info: HSEM PA Staff</vt:lpstr>
    </vt:vector>
  </TitlesOfParts>
  <Company>State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Applicant Briefing</dc:title>
  <dc:creator>Urango, Vanesa</dc:creator>
  <cp:lastModifiedBy>Urango, Vanesa</cp:lastModifiedBy>
  <cp:revision>131</cp:revision>
  <cp:lastPrinted>2017-06-14T23:36:08Z</cp:lastPrinted>
  <dcterms:created xsi:type="dcterms:W3CDTF">2019-08-23T16:42:18Z</dcterms:created>
  <dcterms:modified xsi:type="dcterms:W3CDTF">2021-10-20T12:34:21Z</dcterms:modified>
</cp:coreProperties>
</file>